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11" r:id="rId2"/>
    <p:sldId id="405" r:id="rId3"/>
    <p:sldId id="407" r:id="rId4"/>
    <p:sldId id="426" r:id="rId5"/>
    <p:sldId id="408" r:id="rId6"/>
    <p:sldId id="409" r:id="rId7"/>
    <p:sldId id="410" r:id="rId8"/>
    <p:sldId id="449" r:id="rId9"/>
    <p:sldId id="412" r:id="rId10"/>
    <p:sldId id="413" r:id="rId11"/>
    <p:sldId id="414" r:id="rId12"/>
    <p:sldId id="450" r:id="rId13"/>
    <p:sldId id="415" r:id="rId14"/>
    <p:sldId id="418" r:id="rId15"/>
    <p:sldId id="416" r:id="rId16"/>
    <p:sldId id="451" r:id="rId17"/>
    <p:sldId id="417" r:id="rId18"/>
    <p:sldId id="420" r:id="rId19"/>
    <p:sldId id="421" r:id="rId20"/>
    <p:sldId id="422" r:id="rId21"/>
    <p:sldId id="446" r:id="rId22"/>
    <p:sldId id="437" r:id="rId23"/>
    <p:sldId id="445" r:id="rId24"/>
    <p:sldId id="438" r:id="rId25"/>
    <p:sldId id="440" r:id="rId26"/>
    <p:sldId id="433" r:id="rId27"/>
    <p:sldId id="442" r:id="rId28"/>
    <p:sldId id="439" r:id="rId29"/>
    <p:sldId id="444" r:id="rId30"/>
    <p:sldId id="441" r:id="rId31"/>
    <p:sldId id="435" r:id="rId32"/>
    <p:sldId id="423" r:id="rId33"/>
    <p:sldId id="424" r:id="rId34"/>
    <p:sldId id="430" r:id="rId35"/>
    <p:sldId id="330" r:id="rId36"/>
  </p:sldIdLst>
  <p:sldSz cx="12192000" cy="6858000"/>
  <p:notesSz cx="6808788" cy="9940925"/>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426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5532"/>
    <a:srgbClr val="1F4E79"/>
    <a:srgbClr val="1EB288"/>
    <a:srgbClr val="505AAA"/>
    <a:srgbClr val="F37042"/>
    <a:srgbClr val="49FFFD"/>
    <a:srgbClr val="7EF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395" autoAdjust="0"/>
  </p:normalViewPr>
  <p:slideViewPr>
    <p:cSldViewPr snapToGrid="0">
      <p:cViewPr varScale="1">
        <p:scale>
          <a:sx n="75" d="100"/>
          <a:sy n="75" d="100"/>
        </p:scale>
        <p:origin x="-246" y="-102"/>
      </p:cViewPr>
      <p:guideLst>
        <p:guide orient="horz" pos="426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51163" cy="498475"/>
          </a:xfrm>
          <a:prstGeom prst="rect">
            <a:avLst/>
          </a:prstGeom>
        </p:spPr>
        <p:txBody>
          <a:bodyPr vert="horz" lIns="91422" tIns="45710" rIns="91422" bIns="45710" rtlCol="0"/>
          <a:lstStyle>
            <a:lvl1pPr algn="l" fontAlgn="auto">
              <a:spcBef>
                <a:spcPts val="0"/>
              </a:spcBef>
              <a:spcAft>
                <a:spcPts val="0"/>
              </a:spcAft>
              <a:defRPr sz="1200">
                <a:latin typeface="+mn-lt"/>
                <a:cs typeface="+mn-cs"/>
              </a:defRPr>
            </a:lvl1pPr>
          </a:lstStyle>
          <a:p>
            <a:pPr>
              <a:defRPr/>
            </a:pPr>
            <a:endParaRPr lang="tr-TR"/>
          </a:p>
        </p:txBody>
      </p:sp>
      <p:sp>
        <p:nvSpPr>
          <p:cNvPr id="3" name="Veri Yer Tutucusu 2"/>
          <p:cNvSpPr>
            <a:spLocks noGrp="1"/>
          </p:cNvSpPr>
          <p:nvPr>
            <p:ph type="dt" idx="1"/>
          </p:nvPr>
        </p:nvSpPr>
        <p:spPr>
          <a:xfrm>
            <a:off x="3856038" y="0"/>
            <a:ext cx="2951162" cy="498475"/>
          </a:xfrm>
          <a:prstGeom prst="rect">
            <a:avLst/>
          </a:prstGeom>
        </p:spPr>
        <p:txBody>
          <a:bodyPr vert="horz" lIns="91422" tIns="45710" rIns="91422" bIns="45710" rtlCol="0"/>
          <a:lstStyle>
            <a:lvl1pPr algn="r" fontAlgn="auto">
              <a:spcBef>
                <a:spcPts val="0"/>
              </a:spcBef>
              <a:spcAft>
                <a:spcPts val="0"/>
              </a:spcAft>
              <a:defRPr sz="1200" smtClean="0">
                <a:latin typeface="+mn-lt"/>
                <a:cs typeface="+mn-cs"/>
              </a:defRPr>
            </a:lvl1pPr>
          </a:lstStyle>
          <a:p>
            <a:pPr>
              <a:defRPr/>
            </a:pPr>
            <a:fld id="{FA411E4D-83DA-4D7B-880F-2FD984A688BC}" type="datetimeFigureOut">
              <a:rPr lang="tr-TR"/>
              <a:pPr>
                <a:defRPr/>
              </a:pPr>
              <a:t>11.07.2019</a:t>
            </a:fld>
            <a:endParaRPr lang="tr-TR"/>
          </a:p>
        </p:txBody>
      </p:sp>
      <p:sp>
        <p:nvSpPr>
          <p:cNvPr id="4" name="Slayt Görüntüsü Yer Tutucusu 3"/>
          <p:cNvSpPr>
            <a:spLocks noGrp="1" noRot="1" noChangeAspect="1"/>
          </p:cNvSpPr>
          <p:nvPr>
            <p:ph type="sldImg" idx="2"/>
          </p:nvPr>
        </p:nvSpPr>
        <p:spPr>
          <a:xfrm>
            <a:off x="422275" y="1243013"/>
            <a:ext cx="5964238" cy="3354387"/>
          </a:xfrm>
          <a:prstGeom prst="rect">
            <a:avLst/>
          </a:prstGeom>
          <a:noFill/>
          <a:ln w="12700">
            <a:solidFill>
              <a:prstClr val="black"/>
            </a:solidFill>
          </a:ln>
        </p:spPr>
        <p:txBody>
          <a:bodyPr vert="horz" lIns="91422" tIns="45710" rIns="91422" bIns="45710" rtlCol="0" anchor="ctr"/>
          <a:lstStyle/>
          <a:p>
            <a:pPr lvl="0"/>
            <a:endParaRPr lang="tr-TR" noProof="0"/>
          </a:p>
        </p:txBody>
      </p:sp>
      <p:sp>
        <p:nvSpPr>
          <p:cNvPr id="5" name="Not Yer Tutucusu 4"/>
          <p:cNvSpPr>
            <a:spLocks noGrp="1"/>
          </p:cNvSpPr>
          <p:nvPr>
            <p:ph type="body" sz="quarter" idx="3"/>
          </p:nvPr>
        </p:nvSpPr>
        <p:spPr>
          <a:xfrm>
            <a:off x="681038" y="4784725"/>
            <a:ext cx="5446712" cy="3913188"/>
          </a:xfrm>
          <a:prstGeom prst="rect">
            <a:avLst/>
          </a:prstGeom>
        </p:spPr>
        <p:txBody>
          <a:bodyPr vert="horz" lIns="91422" tIns="45710" rIns="91422" bIns="45710" rtlCol="0"/>
          <a:lstStyle/>
          <a:p>
            <a:pPr lvl="0"/>
            <a:r>
              <a:rPr lang="tr-TR" noProof="0" smtClean="0"/>
              <a:t>Asıl metin stillerini düzenle</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Altbilgi Yer Tutucusu 5"/>
          <p:cNvSpPr>
            <a:spLocks noGrp="1"/>
          </p:cNvSpPr>
          <p:nvPr>
            <p:ph type="ftr" sz="quarter" idx="4"/>
          </p:nvPr>
        </p:nvSpPr>
        <p:spPr>
          <a:xfrm>
            <a:off x="0" y="9442450"/>
            <a:ext cx="2951163" cy="498475"/>
          </a:xfrm>
          <a:prstGeom prst="rect">
            <a:avLst/>
          </a:prstGeom>
        </p:spPr>
        <p:txBody>
          <a:bodyPr vert="horz" lIns="91422" tIns="45710" rIns="91422" bIns="45710" rtlCol="0" anchor="b"/>
          <a:lstStyle>
            <a:lvl1pPr algn="l" fontAlgn="auto">
              <a:spcBef>
                <a:spcPts val="0"/>
              </a:spcBef>
              <a:spcAft>
                <a:spcPts val="0"/>
              </a:spcAft>
              <a:defRPr sz="1200">
                <a:latin typeface="+mn-lt"/>
                <a:cs typeface="+mn-cs"/>
              </a:defRPr>
            </a:lvl1pPr>
          </a:lstStyle>
          <a:p>
            <a:pPr>
              <a:defRPr/>
            </a:pPr>
            <a:endParaRPr lang="tr-TR"/>
          </a:p>
        </p:txBody>
      </p:sp>
      <p:sp>
        <p:nvSpPr>
          <p:cNvPr id="7" name="Slayt Numarası Yer Tutucusu 6"/>
          <p:cNvSpPr>
            <a:spLocks noGrp="1"/>
          </p:cNvSpPr>
          <p:nvPr>
            <p:ph type="sldNum" sz="quarter" idx="5"/>
          </p:nvPr>
        </p:nvSpPr>
        <p:spPr>
          <a:xfrm>
            <a:off x="3856038" y="9442450"/>
            <a:ext cx="2951162" cy="498475"/>
          </a:xfrm>
          <a:prstGeom prst="rect">
            <a:avLst/>
          </a:prstGeom>
        </p:spPr>
        <p:txBody>
          <a:bodyPr vert="horz" lIns="91422" tIns="45710" rIns="91422" bIns="45710" rtlCol="0" anchor="b"/>
          <a:lstStyle>
            <a:lvl1pPr algn="r" fontAlgn="auto">
              <a:spcBef>
                <a:spcPts val="0"/>
              </a:spcBef>
              <a:spcAft>
                <a:spcPts val="0"/>
              </a:spcAft>
              <a:defRPr sz="1200" smtClean="0">
                <a:latin typeface="+mn-lt"/>
                <a:cs typeface="+mn-cs"/>
              </a:defRPr>
            </a:lvl1pPr>
          </a:lstStyle>
          <a:p>
            <a:pPr>
              <a:defRPr/>
            </a:pPr>
            <a:fld id="{787A9A88-B8E5-4571-A51A-9567A17F4240}" type="slidenum">
              <a:rPr lang="tr-TR"/>
              <a:pPr>
                <a:defRPr/>
              </a:pPr>
              <a:t>‹#›</a:t>
            </a:fld>
            <a:endParaRPr lang="tr-TR"/>
          </a:p>
        </p:txBody>
      </p:sp>
    </p:spTree>
    <p:extLst>
      <p:ext uri="{BB962C8B-B14F-4D97-AF65-F5344CB8AC3E}">
        <p14:creationId xmlns:p14="http://schemas.microsoft.com/office/powerpoint/2010/main" val="540735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ayt Görüntüsü Yer Tutucusu 1"/>
          <p:cNvSpPr>
            <a:spLocks noGrp="1" noRot="1" noChangeAspect="1"/>
          </p:cNvSpPr>
          <p:nvPr>
            <p:ph type="sldImg"/>
          </p:nvPr>
        </p:nvSpPr>
        <p:spPr bwMode="auto">
          <a:noFill/>
          <a:ln>
            <a:solidFill>
              <a:srgbClr val="000000"/>
            </a:solidFill>
            <a:miter lim="800000"/>
            <a:headEnd/>
            <a:tailEnd/>
          </a:ln>
        </p:spPr>
      </p:sp>
      <p:sp>
        <p:nvSpPr>
          <p:cNvPr id="1638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1638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403A89-EC76-41E5-ADC9-799360324CC1}" type="slidenum">
              <a:rPr lang="tr-TR">
                <a:cs typeface="Arial" charset="0"/>
              </a:rPr>
              <a:pPr fontAlgn="base">
                <a:spcBef>
                  <a:spcPct val="0"/>
                </a:spcBef>
                <a:spcAft>
                  <a:spcPct val="0"/>
                </a:spcAft>
              </a:pPr>
              <a:t>2</a:t>
            </a:fld>
            <a:endParaRPr lang="tr-TR">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ayt Görüntüsü Yer Tutucusu 1"/>
          <p:cNvSpPr>
            <a:spLocks noGrp="1" noRot="1" noChangeAspect="1"/>
          </p:cNvSpPr>
          <p:nvPr>
            <p:ph type="sldImg"/>
          </p:nvPr>
        </p:nvSpPr>
        <p:spPr bwMode="auto">
          <a:noFill/>
          <a:ln>
            <a:solidFill>
              <a:srgbClr val="000000"/>
            </a:solidFill>
            <a:miter lim="800000"/>
            <a:headEnd/>
            <a:tailEnd/>
          </a:ln>
        </p:spPr>
      </p:sp>
      <p:sp>
        <p:nvSpPr>
          <p:cNvPr id="3481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3481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F94218-A836-419B-8446-413778F9D999}" type="slidenum">
              <a:rPr lang="tr-TR">
                <a:cs typeface="Arial" charset="0"/>
              </a:rPr>
              <a:pPr fontAlgn="base">
                <a:spcBef>
                  <a:spcPct val="0"/>
                </a:spcBef>
                <a:spcAft>
                  <a:spcPct val="0"/>
                </a:spcAft>
              </a:pPr>
              <a:t>11</a:t>
            </a:fld>
            <a:endParaRPr lang="tr-TR">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ayt Görüntüsü Yer Tutucusu 1"/>
          <p:cNvSpPr>
            <a:spLocks noGrp="1" noRot="1" noChangeAspect="1"/>
          </p:cNvSpPr>
          <p:nvPr>
            <p:ph type="sldImg"/>
          </p:nvPr>
        </p:nvSpPr>
        <p:spPr bwMode="auto">
          <a:noFill/>
          <a:ln>
            <a:solidFill>
              <a:srgbClr val="000000"/>
            </a:solidFill>
            <a:miter lim="800000"/>
            <a:headEnd/>
            <a:tailEnd/>
          </a:ln>
        </p:spPr>
      </p:sp>
      <p:sp>
        <p:nvSpPr>
          <p:cNvPr id="3686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3686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CE3505-1346-4D22-9757-0F8BBD566B3C}" type="slidenum">
              <a:rPr lang="tr-TR">
                <a:cs typeface="Arial" charset="0"/>
              </a:rPr>
              <a:pPr fontAlgn="base">
                <a:spcBef>
                  <a:spcPct val="0"/>
                </a:spcBef>
                <a:spcAft>
                  <a:spcPct val="0"/>
                </a:spcAft>
              </a:pPr>
              <a:t>12</a:t>
            </a:fld>
            <a:endParaRPr lang="tr-TR">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ayt Görüntüsü Yer Tutucusu 1"/>
          <p:cNvSpPr>
            <a:spLocks noGrp="1" noRot="1" noChangeAspect="1"/>
          </p:cNvSpPr>
          <p:nvPr>
            <p:ph type="sldImg"/>
          </p:nvPr>
        </p:nvSpPr>
        <p:spPr bwMode="auto">
          <a:noFill/>
          <a:ln>
            <a:solidFill>
              <a:srgbClr val="000000"/>
            </a:solidFill>
            <a:miter lim="800000"/>
            <a:headEnd/>
            <a:tailEnd/>
          </a:ln>
        </p:spPr>
      </p:sp>
      <p:sp>
        <p:nvSpPr>
          <p:cNvPr id="38914"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38915"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032B61-37CE-42EB-B89B-D66CBCA34355}" type="slidenum">
              <a:rPr lang="tr-TR">
                <a:cs typeface="Arial" charset="0"/>
              </a:rPr>
              <a:pPr fontAlgn="base">
                <a:spcBef>
                  <a:spcPct val="0"/>
                </a:spcBef>
                <a:spcAft>
                  <a:spcPct val="0"/>
                </a:spcAft>
              </a:pPr>
              <a:t>13</a:t>
            </a:fld>
            <a:endParaRPr lang="tr-TR">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ayt Görüntüsü Yer Tutucusu 1"/>
          <p:cNvSpPr>
            <a:spLocks noGrp="1" noRot="1" noChangeAspect="1"/>
          </p:cNvSpPr>
          <p:nvPr>
            <p:ph type="sldImg"/>
          </p:nvPr>
        </p:nvSpPr>
        <p:spPr bwMode="auto">
          <a:noFill/>
          <a:ln>
            <a:solidFill>
              <a:srgbClr val="000000"/>
            </a:solidFill>
            <a:miter lim="800000"/>
            <a:headEnd/>
            <a:tailEnd/>
          </a:ln>
        </p:spPr>
      </p:sp>
      <p:sp>
        <p:nvSpPr>
          <p:cNvPr id="40962"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40963"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BA36B2-72D4-437A-A74C-CEDFA54D7573}" type="slidenum">
              <a:rPr lang="tr-TR">
                <a:cs typeface="Arial" charset="0"/>
              </a:rPr>
              <a:pPr fontAlgn="base">
                <a:spcBef>
                  <a:spcPct val="0"/>
                </a:spcBef>
                <a:spcAft>
                  <a:spcPct val="0"/>
                </a:spcAft>
              </a:pPr>
              <a:t>14</a:t>
            </a:fld>
            <a:endParaRPr lang="tr-TR">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ayt Görüntüsü Yer Tutucusu 1"/>
          <p:cNvSpPr>
            <a:spLocks noGrp="1" noRot="1" noChangeAspect="1"/>
          </p:cNvSpPr>
          <p:nvPr>
            <p:ph type="sldImg"/>
          </p:nvPr>
        </p:nvSpPr>
        <p:spPr bwMode="auto">
          <a:noFill/>
          <a:ln>
            <a:solidFill>
              <a:srgbClr val="000000"/>
            </a:solidFill>
            <a:miter lim="800000"/>
            <a:headEnd/>
            <a:tailEnd/>
          </a:ln>
        </p:spPr>
      </p:sp>
      <p:sp>
        <p:nvSpPr>
          <p:cNvPr id="43010"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43011"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EA65E1-A2C9-4699-BAC1-178B3F4A6430}" type="slidenum">
              <a:rPr lang="tr-TR">
                <a:cs typeface="Arial" charset="0"/>
              </a:rPr>
              <a:pPr fontAlgn="base">
                <a:spcBef>
                  <a:spcPct val="0"/>
                </a:spcBef>
                <a:spcAft>
                  <a:spcPct val="0"/>
                </a:spcAft>
              </a:pPr>
              <a:t>15</a:t>
            </a:fld>
            <a:endParaRPr lang="tr-TR">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ayt Görüntüsü Yer Tutucusu 1"/>
          <p:cNvSpPr>
            <a:spLocks noGrp="1" noRot="1" noChangeAspect="1"/>
          </p:cNvSpPr>
          <p:nvPr>
            <p:ph type="sldImg"/>
          </p:nvPr>
        </p:nvSpPr>
        <p:spPr bwMode="auto">
          <a:noFill/>
          <a:ln>
            <a:solidFill>
              <a:srgbClr val="000000"/>
            </a:solidFill>
            <a:miter lim="800000"/>
            <a:headEnd/>
            <a:tailEnd/>
          </a:ln>
        </p:spPr>
      </p:sp>
      <p:sp>
        <p:nvSpPr>
          <p:cNvPr id="4505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4505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04BF23-D7AA-4CB9-9985-85EF7D6B4833}" type="slidenum">
              <a:rPr lang="tr-TR">
                <a:cs typeface="Arial" charset="0"/>
              </a:rPr>
              <a:pPr fontAlgn="base">
                <a:spcBef>
                  <a:spcPct val="0"/>
                </a:spcBef>
                <a:spcAft>
                  <a:spcPct val="0"/>
                </a:spcAft>
              </a:pPr>
              <a:t>16</a:t>
            </a:fld>
            <a:endParaRPr lang="tr-TR">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ayt Görüntüsü Yer Tutucusu 1"/>
          <p:cNvSpPr>
            <a:spLocks noGrp="1" noRot="1" noChangeAspect="1"/>
          </p:cNvSpPr>
          <p:nvPr>
            <p:ph type="sldImg"/>
          </p:nvPr>
        </p:nvSpPr>
        <p:spPr bwMode="auto">
          <a:noFill/>
          <a:ln>
            <a:solidFill>
              <a:srgbClr val="000000"/>
            </a:solidFill>
            <a:miter lim="800000"/>
            <a:headEnd/>
            <a:tailEnd/>
          </a:ln>
        </p:spPr>
      </p:sp>
      <p:sp>
        <p:nvSpPr>
          <p:cNvPr id="4710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4710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C5D5EF-A747-4ABF-973E-494CB539C90B}" type="slidenum">
              <a:rPr lang="tr-TR">
                <a:cs typeface="Arial" charset="0"/>
              </a:rPr>
              <a:pPr fontAlgn="base">
                <a:spcBef>
                  <a:spcPct val="0"/>
                </a:spcBef>
                <a:spcAft>
                  <a:spcPct val="0"/>
                </a:spcAft>
              </a:pPr>
              <a:t>17</a:t>
            </a:fld>
            <a:endParaRPr lang="tr-TR">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ayt Görüntüsü Yer Tutucusu 1"/>
          <p:cNvSpPr>
            <a:spLocks noGrp="1" noRot="1" noChangeAspect="1"/>
          </p:cNvSpPr>
          <p:nvPr>
            <p:ph type="sldImg"/>
          </p:nvPr>
        </p:nvSpPr>
        <p:spPr bwMode="auto">
          <a:noFill/>
          <a:ln>
            <a:solidFill>
              <a:srgbClr val="000000"/>
            </a:solidFill>
            <a:miter lim="800000"/>
            <a:headEnd/>
            <a:tailEnd/>
          </a:ln>
        </p:spPr>
      </p:sp>
      <p:sp>
        <p:nvSpPr>
          <p:cNvPr id="49154"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49155"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68B443-B5AB-4CCD-9599-0BE699CC316E}" type="slidenum">
              <a:rPr lang="tr-TR">
                <a:cs typeface="Arial" charset="0"/>
              </a:rPr>
              <a:pPr fontAlgn="base">
                <a:spcBef>
                  <a:spcPct val="0"/>
                </a:spcBef>
                <a:spcAft>
                  <a:spcPct val="0"/>
                </a:spcAft>
              </a:pPr>
              <a:t>18</a:t>
            </a:fld>
            <a:endParaRPr lang="tr-TR">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ayt Görüntüsü Yer Tutucusu 1"/>
          <p:cNvSpPr>
            <a:spLocks noGrp="1" noRot="1" noChangeAspect="1"/>
          </p:cNvSpPr>
          <p:nvPr>
            <p:ph type="sldImg"/>
          </p:nvPr>
        </p:nvSpPr>
        <p:spPr bwMode="auto">
          <a:noFill/>
          <a:ln>
            <a:solidFill>
              <a:srgbClr val="000000"/>
            </a:solidFill>
            <a:miter lim="800000"/>
            <a:headEnd/>
            <a:tailEnd/>
          </a:ln>
        </p:spPr>
      </p:sp>
      <p:sp>
        <p:nvSpPr>
          <p:cNvPr id="51202"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51203"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EBF2F2-2B32-4F29-A90C-18F42E05701C}" type="slidenum">
              <a:rPr lang="tr-TR">
                <a:cs typeface="Arial" charset="0"/>
              </a:rPr>
              <a:pPr fontAlgn="base">
                <a:spcBef>
                  <a:spcPct val="0"/>
                </a:spcBef>
                <a:spcAft>
                  <a:spcPct val="0"/>
                </a:spcAft>
              </a:pPr>
              <a:t>19</a:t>
            </a:fld>
            <a:endParaRPr lang="tr-TR">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ayt Görüntüsü Yer Tutucusu 1"/>
          <p:cNvSpPr>
            <a:spLocks noGrp="1" noRot="1" noChangeAspect="1"/>
          </p:cNvSpPr>
          <p:nvPr>
            <p:ph type="sldImg"/>
          </p:nvPr>
        </p:nvSpPr>
        <p:spPr bwMode="auto">
          <a:noFill/>
          <a:ln>
            <a:solidFill>
              <a:srgbClr val="000000"/>
            </a:solidFill>
            <a:miter lim="800000"/>
            <a:headEnd/>
            <a:tailEnd/>
          </a:ln>
        </p:spPr>
      </p:sp>
      <p:sp>
        <p:nvSpPr>
          <p:cNvPr id="53250"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53251"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9A1A46-5750-4D7C-8C74-20CDCBBA27F1}" type="slidenum">
              <a:rPr lang="tr-TR">
                <a:cs typeface="Arial" charset="0"/>
              </a:rPr>
              <a:pPr fontAlgn="base">
                <a:spcBef>
                  <a:spcPct val="0"/>
                </a:spcBef>
                <a:spcAft>
                  <a:spcPct val="0"/>
                </a:spcAft>
              </a:pPr>
              <a:t>20</a:t>
            </a:fld>
            <a:endParaRPr lang="tr-TR">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ayt Görüntüsü Yer Tutucusu 1"/>
          <p:cNvSpPr>
            <a:spLocks noGrp="1" noRot="1" noChangeAspect="1"/>
          </p:cNvSpPr>
          <p:nvPr>
            <p:ph type="sldImg"/>
          </p:nvPr>
        </p:nvSpPr>
        <p:spPr bwMode="auto">
          <a:noFill/>
          <a:ln>
            <a:solidFill>
              <a:srgbClr val="000000"/>
            </a:solidFill>
            <a:miter lim="800000"/>
            <a:headEnd/>
            <a:tailEnd/>
          </a:ln>
        </p:spPr>
      </p:sp>
      <p:sp>
        <p:nvSpPr>
          <p:cNvPr id="18434"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18435"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0DA597-B116-458B-A633-F269A41DAF3B}" type="slidenum">
              <a:rPr lang="tr-TR">
                <a:cs typeface="Arial" charset="0"/>
              </a:rPr>
              <a:pPr fontAlgn="base">
                <a:spcBef>
                  <a:spcPct val="0"/>
                </a:spcBef>
                <a:spcAft>
                  <a:spcPct val="0"/>
                </a:spcAft>
              </a:pPr>
              <a:t>3</a:t>
            </a:fld>
            <a:endParaRPr lang="tr-TR">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ayt Görüntüsü Yer Tutucusu 1"/>
          <p:cNvSpPr>
            <a:spLocks noGrp="1" noRot="1" noChangeAspect="1"/>
          </p:cNvSpPr>
          <p:nvPr>
            <p:ph type="sldImg"/>
          </p:nvPr>
        </p:nvSpPr>
        <p:spPr bwMode="auto">
          <a:noFill/>
          <a:ln>
            <a:solidFill>
              <a:srgbClr val="000000"/>
            </a:solidFill>
            <a:miter lim="800000"/>
            <a:headEnd/>
            <a:tailEnd/>
          </a:ln>
        </p:spPr>
      </p:sp>
      <p:sp>
        <p:nvSpPr>
          <p:cNvPr id="5529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5529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ABC859-1826-45EB-B051-32B08D382CA1}" type="slidenum">
              <a:rPr lang="tr-TR">
                <a:cs typeface="Arial" charset="0"/>
              </a:rPr>
              <a:pPr fontAlgn="base">
                <a:spcBef>
                  <a:spcPct val="0"/>
                </a:spcBef>
                <a:spcAft>
                  <a:spcPct val="0"/>
                </a:spcAft>
              </a:pPr>
              <a:t>21</a:t>
            </a:fld>
            <a:endParaRPr lang="tr-TR">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ayt Görüntüsü Yer Tutucusu 1"/>
          <p:cNvSpPr>
            <a:spLocks noGrp="1" noRot="1" noChangeAspect="1"/>
          </p:cNvSpPr>
          <p:nvPr>
            <p:ph type="sldImg"/>
          </p:nvPr>
        </p:nvSpPr>
        <p:spPr bwMode="auto">
          <a:noFill/>
          <a:ln>
            <a:solidFill>
              <a:srgbClr val="000000"/>
            </a:solidFill>
            <a:miter lim="800000"/>
            <a:headEnd/>
            <a:tailEnd/>
          </a:ln>
        </p:spPr>
      </p:sp>
      <p:sp>
        <p:nvSpPr>
          <p:cNvPr id="5734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5734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273F0C-FD43-4F3C-AEA1-B53E08F3A422}" type="slidenum">
              <a:rPr lang="tr-TR">
                <a:cs typeface="Arial" charset="0"/>
              </a:rPr>
              <a:pPr fontAlgn="base">
                <a:spcBef>
                  <a:spcPct val="0"/>
                </a:spcBef>
                <a:spcAft>
                  <a:spcPct val="0"/>
                </a:spcAft>
              </a:pPr>
              <a:t>22</a:t>
            </a:fld>
            <a:endParaRPr lang="tr-TR">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ayt Görüntüsü Yer Tutucusu 1"/>
          <p:cNvSpPr>
            <a:spLocks noGrp="1" noRot="1" noChangeAspect="1"/>
          </p:cNvSpPr>
          <p:nvPr>
            <p:ph type="sldImg"/>
          </p:nvPr>
        </p:nvSpPr>
        <p:spPr bwMode="auto">
          <a:noFill/>
          <a:ln>
            <a:solidFill>
              <a:srgbClr val="000000"/>
            </a:solidFill>
            <a:miter lim="800000"/>
            <a:headEnd/>
            <a:tailEnd/>
          </a:ln>
        </p:spPr>
      </p:sp>
      <p:sp>
        <p:nvSpPr>
          <p:cNvPr id="59394"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59395"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7FDCFB-D69C-40BC-8524-642082E90871}" type="slidenum">
              <a:rPr lang="tr-TR">
                <a:cs typeface="Arial" charset="0"/>
              </a:rPr>
              <a:pPr fontAlgn="base">
                <a:spcBef>
                  <a:spcPct val="0"/>
                </a:spcBef>
                <a:spcAft>
                  <a:spcPct val="0"/>
                </a:spcAft>
              </a:pPr>
              <a:t>23</a:t>
            </a:fld>
            <a:endParaRPr lang="tr-TR">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ayt Görüntüsü Yer Tutucusu 1"/>
          <p:cNvSpPr>
            <a:spLocks noGrp="1" noRot="1" noChangeAspect="1"/>
          </p:cNvSpPr>
          <p:nvPr>
            <p:ph type="sldImg"/>
          </p:nvPr>
        </p:nvSpPr>
        <p:spPr bwMode="auto">
          <a:noFill/>
          <a:ln>
            <a:solidFill>
              <a:srgbClr val="000000"/>
            </a:solidFill>
            <a:miter lim="800000"/>
            <a:headEnd/>
            <a:tailEnd/>
          </a:ln>
        </p:spPr>
      </p:sp>
      <p:sp>
        <p:nvSpPr>
          <p:cNvPr id="61442"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61443"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FDCDFB-3CCE-46BE-93D9-E453FBF537A6}" type="slidenum">
              <a:rPr lang="tr-TR">
                <a:cs typeface="Arial" charset="0"/>
              </a:rPr>
              <a:pPr fontAlgn="base">
                <a:spcBef>
                  <a:spcPct val="0"/>
                </a:spcBef>
                <a:spcAft>
                  <a:spcPct val="0"/>
                </a:spcAft>
              </a:pPr>
              <a:t>24</a:t>
            </a:fld>
            <a:endParaRPr lang="tr-TR">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ayt Görüntüsü Yer Tutucusu 1"/>
          <p:cNvSpPr>
            <a:spLocks noGrp="1" noRot="1" noChangeAspect="1"/>
          </p:cNvSpPr>
          <p:nvPr>
            <p:ph type="sldImg"/>
          </p:nvPr>
        </p:nvSpPr>
        <p:spPr bwMode="auto">
          <a:noFill/>
          <a:ln>
            <a:solidFill>
              <a:srgbClr val="000000"/>
            </a:solidFill>
            <a:miter lim="800000"/>
            <a:headEnd/>
            <a:tailEnd/>
          </a:ln>
        </p:spPr>
      </p:sp>
      <p:sp>
        <p:nvSpPr>
          <p:cNvPr id="6553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6553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0DD85F-FCC0-4B3A-8E8E-4A1006C5791D}" type="slidenum">
              <a:rPr lang="tr-TR">
                <a:cs typeface="Arial" charset="0"/>
              </a:rPr>
              <a:pPr fontAlgn="base">
                <a:spcBef>
                  <a:spcPct val="0"/>
                </a:spcBef>
                <a:spcAft>
                  <a:spcPct val="0"/>
                </a:spcAft>
              </a:pPr>
              <a:t>25</a:t>
            </a:fld>
            <a:endParaRPr lang="tr-TR">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ayt Görüntüsü Yer Tutucusu 1"/>
          <p:cNvSpPr>
            <a:spLocks noGrp="1" noRot="1" noChangeAspect="1"/>
          </p:cNvSpPr>
          <p:nvPr>
            <p:ph type="sldImg"/>
          </p:nvPr>
        </p:nvSpPr>
        <p:spPr bwMode="auto">
          <a:noFill/>
          <a:ln>
            <a:solidFill>
              <a:srgbClr val="000000"/>
            </a:solidFill>
            <a:miter lim="800000"/>
            <a:headEnd/>
            <a:tailEnd/>
          </a:ln>
        </p:spPr>
      </p:sp>
      <p:sp>
        <p:nvSpPr>
          <p:cNvPr id="6758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6758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4F6620-D8BC-4B1B-BEB7-B165A242BD43}" type="slidenum">
              <a:rPr lang="tr-TR">
                <a:cs typeface="Arial" charset="0"/>
              </a:rPr>
              <a:pPr fontAlgn="base">
                <a:spcBef>
                  <a:spcPct val="0"/>
                </a:spcBef>
                <a:spcAft>
                  <a:spcPct val="0"/>
                </a:spcAft>
              </a:pPr>
              <a:t>26</a:t>
            </a:fld>
            <a:endParaRPr lang="tr-TR">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ayt Görüntüsü Yer Tutucusu 1"/>
          <p:cNvSpPr>
            <a:spLocks noGrp="1" noRot="1" noChangeAspect="1"/>
          </p:cNvSpPr>
          <p:nvPr>
            <p:ph type="sldImg"/>
          </p:nvPr>
        </p:nvSpPr>
        <p:spPr bwMode="auto">
          <a:noFill/>
          <a:ln>
            <a:solidFill>
              <a:srgbClr val="000000"/>
            </a:solidFill>
            <a:miter lim="800000"/>
            <a:headEnd/>
            <a:tailEnd/>
          </a:ln>
        </p:spPr>
      </p:sp>
      <p:sp>
        <p:nvSpPr>
          <p:cNvPr id="69634"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69635"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5D805B-357D-416B-8830-1F67D255D7AF}" type="slidenum">
              <a:rPr lang="tr-TR">
                <a:cs typeface="Arial" charset="0"/>
              </a:rPr>
              <a:pPr fontAlgn="base">
                <a:spcBef>
                  <a:spcPct val="0"/>
                </a:spcBef>
                <a:spcAft>
                  <a:spcPct val="0"/>
                </a:spcAft>
              </a:pPr>
              <a:t>27</a:t>
            </a:fld>
            <a:endParaRPr lang="tr-TR">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ayt Görüntüsü Yer Tutucusu 1"/>
          <p:cNvSpPr>
            <a:spLocks noGrp="1" noRot="1" noChangeAspect="1"/>
          </p:cNvSpPr>
          <p:nvPr>
            <p:ph type="sldImg"/>
          </p:nvPr>
        </p:nvSpPr>
        <p:spPr bwMode="auto">
          <a:noFill/>
          <a:ln>
            <a:solidFill>
              <a:srgbClr val="000000"/>
            </a:solidFill>
            <a:miter lim="800000"/>
            <a:headEnd/>
            <a:tailEnd/>
          </a:ln>
        </p:spPr>
      </p:sp>
      <p:sp>
        <p:nvSpPr>
          <p:cNvPr id="71682"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71683"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EDEE31-52C6-496A-A7D1-BD5F95DE44C3}" type="slidenum">
              <a:rPr lang="tr-TR">
                <a:cs typeface="Arial" charset="0"/>
              </a:rPr>
              <a:pPr fontAlgn="base">
                <a:spcBef>
                  <a:spcPct val="0"/>
                </a:spcBef>
                <a:spcAft>
                  <a:spcPct val="0"/>
                </a:spcAft>
              </a:pPr>
              <a:t>28</a:t>
            </a:fld>
            <a:endParaRPr lang="tr-TR">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ayt Görüntüsü Yer Tutucusu 1"/>
          <p:cNvSpPr>
            <a:spLocks noGrp="1" noRot="1" noChangeAspect="1"/>
          </p:cNvSpPr>
          <p:nvPr>
            <p:ph type="sldImg"/>
          </p:nvPr>
        </p:nvSpPr>
        <p:spPr bwMode="auto">
          <a:noFill/>
          <a:ln>
            <a:solidFill>
              <a:srgbClr val="000000"/>
            </a:solidFill>
            <a:miter lim="800000"/>
            <a:headEnd/>
            <a:tailEnd/>
          </a:ln>
        </p:spPr>
      </p:sp>
      <p:sp>
        <p:nvSpPr>
          <p:cNvPr id="73730"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73731"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4C70AF-50BB-4FD2-9392-3CE0A0967186}" type="slidenum">
              <a:rPr lang="tr-TR">
                <a:cs typeface="Arial" charset="0"/>
              </a:rPr>
              <a:pPr fontAlgn="base">
                <a:spcBef>
                  <a:spcPct val="0"/>
                </a:spcBef>
                <a:spcAft>
                  <a:spcPct val="0"/>
                </a:spcAft>
              </a:pPr>
              <a:t>29</a:t>
            </a:fld>
            <a:endParaRPr lang="tr-TR">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ayt Görüntüsü Yer Tutucusu 1"/>
          <p:cNvSpPr>
            <a:spLocks noGrp="1" noRot="1" noChangeAspect="1"/>
          </p:cNvSpPr>
          <p:nvPr>
            <p:ph type="sldImg"/>
          </p:nvPr>
        </p:nvSpPr>
        <p:spPr bwMode="auto">
          <a:noFill/>
          <a:ln>
            <a:solidFill>
              <a:srgbClr val="000000"/>
            </a:solidFill>
            <a:miter lim="800000"/>
            <a:headEnd/>
            <a:tailEnd/>
          </a:ln>
        </p:spPr>
      </p:sp>
      <p:sp>
        <p:nvSpPr>
          <p:cNvPr id="7577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7577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1276B7-AE95-43B1-A2B3-1B63D400B88B}" type="slidenum">
              <a:rPr lang="tr-TR">
                <a:cs typeface="Arial" charset="0"/>
              </a:rPr>
              <a:pPr fontAlgn="base">
                <a:spcBef>
                  <a:spcPct val="0"/>
                </a:spcBef>
                <a:spcAft>
                  <a:spcPct val="0"/>
                </a:spcAft>
              </a:pPr>
              <a:t>30</a:t>
            </a:fld>
            <a:endParaRPr lang="tr-TR">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ayt Görüntüsü Yer Tutucusu 1"/>
          <p:cNvSpPr>
            <a:spLocks noGrp="1" noRot="1" noChangeAspect="1"/>
          </p:cNvSpPr>
          <p:nvPr>
            <p:ph type="sldImg"/>
          </p:nvPr>
        </p:nvSpPr>
        <p:spPr bwMode="auto">
          <a:noFill/>
          <a:ln>
            <a:solidFill>
              <a:srgbClr val="000000"/>
            </a:solidFill>
            <a:miter lim="800000"/>
            <a:headEnd/>
            <a:tailEnd/>
          </a:ln>
        </p:spPr>
      </p:sp>
      <p:sp>
        <p:nvSpPr>
          <p:cNvPr id="20482"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20483"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3C6755-3DC0-488F-87CD-5BC60A9CC59E}" type="slidenum">
              <a:rPr lang="tr-TR">
                <a:cs typeface="Arial" charset="0"/>
              </a:rPr>
              <a:pPr fontAlgn="base">
                <a:spcBef>
                  <a:spcPct val="0"/>
                </a:spcBef>
                <a:spcAft>
                  <a:spcPct val="0"/>
                </a:spcAft>
              </a:pPr>
              <a:t>4</a:t>
            </a:fld>
            <a:endParaRPr lang="tr-TR">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ayt Görüntüsü Yer Tutucusu 1"/>
          <p:cNvSpPr>
            <a:spLocks noGrp="1" noRot="1" noChangeAspect="1"/>
          </p:cNvSpPr>
          <p:nvPr>
            <p:ph type="sldImg"/>
          </p:nvPr>
        </p:nvSpPr>
        <p:spPr bwMode="auto">
          <a:noFill/>
          <a:ln>
            <a:solidFill>
              <a:srgbClr val="000000"/>
            </a:solidFill>
            <a:miter lim="800000"/>
            <a:headEnd/>
            <a:tailEnd/>
          </a:ln>
        </p:spPr>
      </p:sp>
      <p:sp>
        <p:nvSpPr>
          <p:cNvPr id="7782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7782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94794D-71BC-4E6A-A32E-F4672CC5286D}" type="slidenum">
              <a:rPr lang="tr-TR">
                <a:cs typeface="Arial" charset="0"/>
              </a:rPr>
              <a:pPr fontAlgn="base">
                <a:spcBef>
                  <a:spcPct val="0"/>
                </a:spcBef>
                <a:spcAft>
                  <a:spcPct val="0"/>
                </a:spcAft>
              </a:pPr>
              <a:t>31</a:t>
            </a:fld>
            <a:endParaRPr lang="tr-TR">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ayt Görüntüsü Yer Tutucusu 1"/>
          <p:cNvSpPr>
            <a:spLocks noGrp="1" noRot="1" noChangeAspect="1"/>
          </p:cNvSpPr>
          <p:nvPr>
            <p:ph type="sldImg"/>
          </p:nvPr>
        </p:nvSpPr>
        <p:spPr bwMode="auto">
          <a:noFill/>
          <a:ln>
            <a:solidFill>
              <a:srgbClr val="000000"/>
            </a:solidFill>
            <a:miter lim="800000"/>
            <a:headEnd/>
            <a:tailEnd/>
          </a:ln>
        </p:spPr>
      </p:sp>
      <p:sp>
        <p:nvSpPr>
          <p:cNvPr id="8601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8601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D5B4B8-BDF2-4BC5-8209-E8104491EC70}" type="slidenum">
              <a:rPr lang="tr-TR">
                <a:cs typeface="Arial" charset="0"/>
              </a:rPr>
              <a:pPr fontAlgn="base">
                <a:spcBef>
                  <a:spcPct val="0"/>
                </a:spcBef>
                <a:spcAft>
                  <a:spcPct val="0"/>
                </a:spcAft>
              </a:pPr>
              <a:t>32</a:t>
            </a:fld>
            <a:endParaRPr lang="tr-TR">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ayt Görüntüsü Yer Tutucusu 1"/>
          <p:cNvSpPr>
            <a:spLocks noGrp="1" noRot="1" noChangeAspect="1"/>
          </p:cNvSpPr>
          <p:nvPr>
            <p:ph type="sldImg"/>
          </p:nvPr>
        </p:nvSpPr>
        <p:spPr bwMode="auto">
          <a:noFill/>
          <a:ln>
            <a:solidFill>
              <a:srgbClr val="000000"/>
            </a:solidFill>
            <a:miter lim="800000"/>
            <a:headEnd/>
            <a:tailEnd/>
          </a:ln>
        </p:spPr>
      </p:sp>
      <p:sp>
        <p:nvSpPr>
          <p:cNvPr id="8806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8806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E53ED9-5709-42C2-A2E5-305775F8AD42}" type="slidenum">
              <a:rPr lang="tr-TR">
                <a:cs typeface="Arial" charset="0"/>
              </a:rPr>
              <a:pPr fontAlgn="base">
                <a:spcBef>
                  <a:spcPct val="0"/>
                </a:spcBef>
                <a:spcAft>
                  <a:spcPct val="0"/>
                </a:spcAft>
              </a:pPr>
              <a:t>33</a:t>
            </a:fld>
            <a:endParaRPr lang="tr-TR">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ayt Görüntüsü Yer Tutucusu 1"/>
          <p:cNvSpPr>
            <a:spLocks noGrp="1" noRot="1" noChangeAspect="1"/>
          </p:cNvSpPr>
          <p:nvPr>
            <p:ph type="sldImg"/>
          </p:nvPr>
        </p:nvSpPr>
        <p:spPr bwMode="auto">
          <a:noFill/>
          <a:ln>
            <a:solidFill>
              <a:srgbClr val="000000"/>
            </a:solidFill>
            <a:miter lim="800000"/>
            <a:headEnd/>
            <a:tailEnd/>
          </a:ln>
        </p:spPr>
      </p:sp>
      <p:sp>
        <p:nvSpPr>
          <p:cNvPr id="90114"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90115"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76A445-C9BA-49CF-A363-C396441D4D2E}" type="slidenum">
              <a:rPr lang="tr-TR">
                <a:cs typeface="Arial" charset="0"/>
              </a:rPr>
              <a:pPr fontAlgn="base">
                <a:spcBef>
                  <a:spcPct val="0"/>
                </a:spcBef>
                <a:spcAft>
                  <a:spcPct val="0"/>
                </a:spcAft>
              </a:pPr>
              <a:t>34</a:t>
            </a:fld>
            <a:endParaRPr lang="tr-TR">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ayt Görüntüsü Yer Tutucusu 1"/>
          <p:cNvSpPr>
            <a:spLocks noGrp="1" noRot="1" noChangeAspect="1"/>
          </p:cNvSpPr>
          <p:nvPr>
            <p:ph type="sldImg"/>
          </p:nvPr>
        </p:nvSpPr>
        <p:spPr bwMode="auto">
          <a:noFill/>
          <a:ln>
            <a:solidFill>
              <a:srgbClr val="000000"/>
            </a:solidFill>
            <a:miter lim="800000"/>
            <a:headEnd/>
            <a:tailEnd/>
          </a:ln>
        </p:spPr>
      </p:sp>
      <p:sp>
        <p:nvSpPr>
          <p:cNvPr id="22530"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22531"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C0954C-6532-4F92-9C2C-5EA692C4B2F5}" type="slidenum">
              <a:rPr lang="tr-TR">
                <a:cs typeface="Arial" charset="0"/>
              </a:rPr>
              <a:pPr fontAlgn="base">
                <a:spcBef>
                  <a:spcPct val="0"/>
                </a:spcBef>
                <a:spcAft>
                  <a:spcPct val="0"/>
                </a:spcAft>
              </a:pPr>
              <a:t>5</a:t>
            </a:fld>
            <a:endParaRPr lang="tr-TR">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ayt Görüntüsü Yer Tutucusu 1"/>
          <p:cNvSpPr>
            <a:spLocks noGrp="1" noRot="1" noChangeAspect="1"/>
          </p:cNvSpPr>
          <p:nvPr>
            <p:ph type="sldImg"/>
          </p:nvPr>
        </p:nvSpPr>
        <p:spPr bwMode="auto">
          <a:noFill/>
          <a:ln>
            <a:solidFill>
              <a:srgbClr val="000000"/>
            </a:solidFill>
            <a:miter lim="800000"/>
            <a:headEnd/>
            <a:tailEnd/>
          </a:ln>
        </p:spPr>
      </p:sp>
      <p:sp>
        <p:nvSpPr>
          <p:cNvPr id="2457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2457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1F7C16-2712-4980-B4E0-2F42252F7F76}" type="slidenum">
              <a:rPr lang="tr-TR">
                <a:cs typeface="Arial" charset="0"/>
              </a:rPr>
              <a:pPr fontAlgn="base">
                <a:spcBef>
                  <a:spcPct val="0"/>
                </a:spcBef>
                <a:spcAft>
                  <a:spcPct val="0"/>
                </a:spcAft>
              </a:pPr>
              <a:t>6</a:t>
            </a:fld>
            <a:endParaRPr lang="tr-TR">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ayt Görüntüsü Yer Tutucusu 1"/>
          <p:cNvSpPr>
            <a:spLocks noGrp="1" noRot="1" noChangeAspect="1"/>
          </p:cNvSpPr>
          <p:nvPr>
            <p:ph type="sldImg"/>
          </p:nvPr>
        </p:nvSpPr>
        <p:spPr bwMode="auto">
          <a:noFill/>
          <a:ln>
            <a:solidFill>
              <a:srgbClr val="000000"/>
            </a:solidFill>
            <a:miter lim="800000"/>
            <a:headEnd/>
            <a:tailEnd/>
          </a:ln>
        </p:spPr>
      </p:sp>
      <p:sp>
        <p:nvSpPr>
          <p:cNvPr id="2662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2662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827D09-A52B-4756-B069-C7E21953C2B6}" type="slidenum">
              <a:rPr lang="tr-TR">
                <a:cs typeface="Arial" charset="0"/>
              </a:rPr>
              <a:pPr fontAlgn="base">
                <a:spcBef>
                  <a:spcPct val="0"/>
                </a:spcBef>
                <a:spcAft>
                  <a:spcPct val="0"/>
                </a:spcAft>
              </a:pPr>
              <a:t>7</a:t>
            </a:fld>
            <a:endParaRPr lang="tr-TR">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ayt Görüntüsü Yer Tutucusu 1"/>
          <p:cNvSpPr>
            <a:spLocks noGrp="1" noRot="1" noChangeAspect="1"/>
          </p:cNvSpPr>
          <p:nvPr>
            <p:ph type="sldImg"/>
          </p:nvPr>
        </p:nvSpPr>
        <p:spPr bwMode="auto">
          <a:noFill/>
          <a:ln>
            <a:solidFill>
              <a:srgbClr val="000000"/>
            </a:solidFill>
            <a:miter lim="800000"/>
            <a:headEnd/>
            <a:tailEnd/>
          </a:ln>
        </p:spPr>
      </p:sp>
      <p:sp>
        <p:nvSpPr>
          <p:cNvPr id="28674"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28675"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4331BF-7BF9-4069-9E77-3A29360ABF24}" type="slidenum">
              <a:rPr lang="tr-TR">
                <a:cs typeface="Arial" charset="0"/>
              </a:rPr>
              <a:pPr fontAlgn="base">
                <a:spcBef>
                  <a:spcPct val="0"/>
                </a:spcBef>
                <a:spcAft>
                  <a:spcPct val="0"/>
                </a:spcAft>
              </a:pPr>
              <a:t>8</a:t>
            </a:fld>
            <a:endParaRPr lang="tr-TR">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ayt Görüntüsü Yer Tutucusu 1"/>
          <p:cNvSpPr>
            <a:spLocks noGrp="1" noRot="1" noChangeAspect="1"/>
          </p:cNvSpPr>
          <p:nvPr>
            <p:ph type="sldImg"/>
          </p:nvPr>
        </p:nvSpPr>
        <p:spPr bwMode="auto">
          <a:noFill/>
          <a:ln>
            <a:solidFill>
              <a:srgbClr val="000000"/>
            </a:solidFill>
            <a:miter lim="800000"/>
            <a:headEnd/>
            <a:tailEnd/>
          </a:ln>
        </p:spPr>
      </p:sp>
      <p:sp>
        <p:nvSpPr>
          <p:cNvPr id="30722"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30723"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7EE434-D0E9-440C-8652-BD9262DDAE4A}" type="slidenum">
              <a:rPr lang="tr-TR">
                <a:cs typeface="Arial" charset="0"/>
              </a:rPr>
              <a:pPr fontAlgn="base">
                <a:spcBef>
                  <a:spcPct val="0"/>
                </a:spcBef>
                <a:spcAft>
                  <a:spcPct val="0"/>
                </a:spcAft>
              </a:pPr>
              <a:t>9</a:t>
            </a:fld>
            <a:endParaRPr lang="tr-TR">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ayt Görüntüsü Yer Tutucusu 1"/>
          <p:cNvSpPr>
            <a:spLocks noGrp="1" noRot="1" noChangeAspect="1"/>
          </p:cNvSpPr>
          <p:nvPr>
            <p:ph type="sldImg"/>
          </p:nvPr>
        </p:nvSpPr>
        <p:spPr bwMode="auto">
          <a:noFill/>
          <a:ln>
            <a:solidFill>
              <a:srgbClr val="000000"/>
            </a:solidFill>
            <a:miter lim="800000"/>
            <a:headEnd/>
            <a:tailEnd/>
          </a:ln>
        </p:spPr>
      </p:sp>
      <p:sp>
        <p:nvSpPr>
          <p:cNvPr id="32770"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32771"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629C2E-865A-4508-B9BC-D28FF44C86F8}" type="slidenum">
              <a:rPr lang="tr-TR">
                <a:cs typeface="Arial" charset="0"/>
              </a:rPr>
              <a:pPr fontAlgn="base">
                <a:spcBef>
                  <a:spcPct val="0"/>
                </a:spcBef>
                <a:spcAft>
                  <a:spcPct val="0"/>
                </a:spcAft>
              </a:pPr>
              <a:t>10</a:t>
            </a:fld>
            <a:endParaRPr lang="tr-TR">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lvl1pPr>
              <a:defRPr/>
            </a:lvl1pPr>
          </a:lstStyle>
          <a:p>
            <a:pPr>
              <a:defRPr/>
            </a:pPr>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23DA7DBD-D994-4367-9E2A-BF3BE691389C}"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22B0F218-2DC8-445A-B682-AF4B6612C000}"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CFA1AE1C-0E78-43B5-A7BB-1C6E669D1055}"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lvl1pPr>
              <a:defRPr/>
            </a:lvl1pPr>
          </a:lstStyle>
          <a:p>
            <a:pPr>
              <a:defRPr/>
            </a:pPr>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18344489-7780-4878-95EF-5D592156C876}"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lvl1pPr>
              <a:defRPr/>
            </a:lvl1pPr>
          </a:lstStyle>
          <a:p>
            <a:pPr>
              <a:defRPr/>
            </a:pPr>
            <a:endParaRPr lang="tr-TR"/>
          </a:p>
        </p:txBody>
      </p:sp>
      <p:sp>
        <p:nvSpPr>
          <p:cNvPr id="5" name="Altbilgi Yer Tutucusu 4"/>
          <p:cNvSpPr>
            <a:spLocks noGrp="1"/>
          </p:cNvSpPr>
          <p:nvPr>
            <p:ph type="ftr" sz="quarter" idx="11"/>
          </p:nvPr>
        </p:nvSpPr>
        <p:spPr/>
        <p:txBody>
          <a:bodyPr/>
          <a:lstStyle>
            <a:lvl1pPr>
              <a:defRPr/>
            </a:lvl1pPr>
          </a:lstStyle>
          <a:p>
            <a:pPr>
              <a:defRPr/>
            </a:pPr>
            <a:endParaRPr lang="tr-TR"/>
          </a:p>
        </p:txBody>
      </p:sp>
      <p:sp>
        <p:nvSpPr>
          <p:cNvPr id="6" name="Slayt Numarası Yer Tutucusu 5"/>
          <p:cNvSpPr>
            <a:spLocks noGrp="1"/>
          </p:cNvSpPr>
          <p:nvPr>
            <p:ph type="sldNum" sz="quarter" idx="12"/>
          </p:nvPr>
        </p:nvSpPr>
        <p:spPr/>
        <p:txBody>
          <a:bodyPr/>
          <a:lstStyle>
            <a:lvl1pPr>
              <a:defRPr/>
            </a:lvl1pPr>
          </a:lstStyle>
          <a:p>
            <a:pPr>
              <a:defRPr/>
            </a:pPr>
            <a:fld id="{B326A702-95E1-417D-A7A7-45C92E73AC0E}"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3"/>
          <p:cNvSpPr>
            <a:spLocks noGrp="1"/>
          </p:cNvSpPr>
          <p:nvPr>
            <p:ph type="dt" sz="half" idx="10"/>
          </p:nvPr>
        </p:nvSpPr>
        <p:spPr/>
        <p:txBody>
          <a:bodyPr/>
          <a:lstStyle>
            <a:lvl1pPr>
              <a:defRPr/>
            </a:lvl1pPr>
          </a:lstStyle>
          <a:p>
            <a:pPr>
              <a:defRPr/>
            </a:pPr>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a:lvl1pPr>
          </a:lstStyle>
          <a:p>
            <a:pPr>
              <a:defRPr/>
            </a:pPr>
            <a:fld id="{7BDE4076-251C-4DAF-8E66-14C8622AADC2}"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3"/>
          <p:cNvSpPr>
            <a:spLocks noGrp="1"/>
          </p:cNvSpPr>
          <p:nvPr>
            <p:ph type="dt" sz="half" idx="10"/>
          </p:nvPr>
        </p:nvSpPr>
        <p:spPr/>
        <p:txBody>
          <a:bodyPr/>
          <a:lstStyle>
            <a:lvl1pPr>
              <a:defRPr/>
            </a:lvl1pPr>
          </a:lstStyle>
          <a:p>
            <a:pPr>
              <a:defRPr/>
            </a:pPr>
            <a:endParaRPr lang="tr-TR"/>
          </a:p>
        </p:txBody>
      </p:sp>
      <p:sp>
        <p:nvSpPr>
          <p:cNvPr id="8" name="Altbilgi Yer Tutucusu 4"/>
          <p:cNvSpPr>
            <a:spLocks noGrp="1"/>
          </p:cNvSpPr>
          <p:nvPr>
            <p:ph type="ftr" sz="quarter" idx="11"/>
          </p:nvPr>
        </p:nvSpPr>
        <p:spPr/>
        <p:txBody>
          <a:bodyPr/>
          <a:lstStyle>
            <a:lvl1pPr>
              <a:defRPr/>
            </a:lvl1pPr>
          </a:lstStyle>
          <a:p>
            <a:pPr>
              <a:defRPr/>
            </a:pPr>
            <a:endParaRPr lang="tr-TR"/>
          </a:p>
        </p:txBody>
      </p:sp>
      <p:sp>
        <p:nvSpPr>
          <p:cNvPr id="9" name="Slayt Numarası Yer Tutucusu 5"/>
          <p:cNvSpPr>
            <a:spLocks noGrp="1"/>
          </p:cNvSpPr>
          <p:nvPr>
            <p:ph type="sldNum" sz="quarter" idx="12"/>
          </p:nvPr>
        </p:nvSpPr>
        <p:spPr/>
        <p:txBody>
          <a:bodyPr/>
          <a:lstStyle>
            <a:lvl1pPr>
              <a:defRPr/>
            </a:lvl1pPr>
          </a:lstStyle>
          <a:p>
            <a:pPr>
              <a:defRPr/>
            </a:pPr>
            <a:fld id="{CE3CC151-B40A-4150-AFD4-82B32C4523D4}"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3"/>
          <p:cNvSpPr>
            <a:spLocks noGrp="1"/>
          </p:cNvSpPr>
          <p:nvPr>
            <p:ph type="dt" sz="half" idx="10"/>
          </p:nvPr>
        </p:nvSpPr>
        <p:spPr/>
        <p:txBody>
          <a:bodyPr/>
          <a:lstStyle>
            <a:lvl1pPr>
              <a:defRPr/>
            </a:lvl1pPr>
          </a:lstStyle>
          <a:p>
            <a:pPr>
              <a:defRPr/>
            </a:pPr>
            <a:endParaRPr lang="tr-TR"/>
          </a:p>
        </p:txBody>
      </p:sp>
      <p:sp>
        <p:nvSpPr>
          <p:cNvPr id="4" name="Altbilgi Yer Tutucusu 4"/>
          <p:cNvSpPr>
            <a:spLocks noGrp="1"/>
          </p:cNvSpPr>
          <p:nvPr>
            <p:ph type="ftr" sz="quarter" idx="11"/>
          </p:nvPr>
        </p:nvSpPr>
        <p:spPr/>
        <p:txBody>
          <a:bodyPr/>
          <a:lstStyle>
            <a:lvl1pPr>
              <a:defRPr/>
            </a:lvl1pPr>
          </a:lstStyle>
          <a:p>
            <a:pPr>
              <a:defRPr/>
            </a:pPr>
            <a:endParaRPr lang="tr-TR"/>
          </a:p>
        </p:txBody>
      </p:sp>
      <p:sp>
        <p:nvSpPr>
          <p:cNvPr id="5" name="Slayt Numarası Yer Tutucusu 5"/>
          <p:cNvSpPr>
            <a:spLocks noGrp="1"/>
          </p:cNvSpPr>
          <p:nvPr>
            <p:ph type="sldNum" sz="quarter" idx="12"/>
          </p:nvPr>
        </p:nvSpPr>
        <p:spPr/>
        <p:txBody>
          <a:bodyPr/>
          <a:lstStyle>
            <a:lvl1pPr>
              <a:defRPr/>
            </a:lvl1pPr>
          </a:lstStyle>
          <a:p>
            <a:pPr>
              <a:defRPr/>
            </a:pPr>
            <a:fld id="{3DEA847A-D818-46F9-ADC2-C2AA80794D5F}"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3"/>
          <p:cNvSpPr>
            <a:spLocks noGrp="1"/>
          </p:cNvSpPr>
          <p:nvPr>
            <p:ph type="dt" sz="half" idx="10"/>
          </p:nvPr>
        </p:nvSpPr>
        <p:spPr/>
        <p:txBody>
          <a:bodyPr/>
          <a:lstStyle>
            <a:lvl1pPr>
              <a:defRPr/>
            </a:lvl1pPr>
          </a:lstStyle>
          <a:p>
            <a:pPr>
              <a:defRPr/>
            </a:pPr>
            <a:endParaRPr lang="tr-TR"/>
          </a:p>
        </p:txBody>
      </p:sp>
      <p:sp>
        <p:nvSpPr>
          <p:cNvPr id="3" name="Altbilgi Yer Tutucusu 4"/>
          <p:cNvSpPr>
            <a:spLocks noGrp="1"/>
          </p:cNvSpPr>
          <p:nvPr>
            <p:ph type="ftr" sz="quarter" idx="11"/>
          </p:nvPr>
        </p:nvSpPr>
        <p:spPr/>
        <p:txBody>
          <a:bodyPr/>
          <a:lstStyle>
            <a:lvl1pPr>
              <a:defRPr/>
            </a:lvl1pPr>
          </a:lstStyle>
          <a:p>
            <a:pPr>
              <a:defRPr/>
            </a:pPr>
            <a:endParaRPr lang="tr-TR"/>
          </a:p>
        </p:txBody>
      </p:sp>
      <p:sp>
        <p:nvSpPr>
          <p:cNvPr id="4" name="Slayt Numarası Yer Tutucusu 5"/>
          <p:cNvSpPr>
            <a:spLocks noGrp="1"/>
          </p:cNvSpPr>
          <p:nvPr>
            <p:ph type="sldNum" sz="quarter" idx="12"/>
          </p:nvPr>
        </p:nvSpPr>
        <p:spPr/>
        <p:txBody>
          <a:bodyPr/>
          <a:lstStyle>
            <a:lvl1pPr>
              <a:defRPr/>
            </a:lvl1pPr>
          </a:lstStyle>
          <a:p>
            <a:pPr>
              <a:defRPr/>
            </a:pPr>
            <a:fld id="{75E8B608-69D2-4590-8827-BF4AF2A0235A}"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3"/>
          <p:cNvSpPr>
            <a:spLocks noGrp="1"/>
          </p:cNvSpPr>
          <p:nvPr>
            <p:ph type="dt" sz="half" idx="10"/>
          </p:nvPr>
        </p:nvSpPr>
        <p:spPr/>
        <p:txBody>
          <a:bodyPr/>
          <a:lstStyle>
            <a:lvl1pPr>
              <a:defRPr/>
            </a:lvl1pPr>
          </a:lstStyle>
          <a:p>
            <a:pPr>
              <a:defRPr/>
            </a:pPr>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a:lvl1pPr>
          </a:lstStyle>
          <a:p>
            <a:pPr>
              <a:defRPr/>
            </a:pPr>
            <a:fld id="{5E305531-8652-4139-9286-24E69639C20D}"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3"/>
          <p:cNvSpPr>
            <a:spLocks noGrp="1"/>
          </p:cNvSpPr>
          <p:nvPr>
            <p:ph type="dt" sz="half" idx="10"/>
          </p:nvPr>
        </p:nvSpPr>
        <p:spPr/>
        <p:txBody>
          <a:bodyPr/>
          <a:lstStyle>
            <a:lvl1pPr>
              <a:defRPr/>
            </a:lvl1pPr>
          </a:lstStyle>
          <a:p>
            <a:pPr>
              <a:defRPr/>
            </a:pPr>
            <a:endParaRPr lang="tr-TR"/>
          </a:p>
        </p:txBody>
      </p:sp>
      <p:sp>
        <p:nvSpPr>
          <p:cNvPr id="6" name="Altbilgi Yer Tutucusu 4"/>
          <p:cNvSpPr>
            <a:spLocks noGrp="1"/>
          </p:cNvSpPr>
          <p:nvPr>
            <p:ph type="ftr" sz="quarter" idx="11"/>
          </p:nvPr>
        </p:nvSpPr>
        <p:spPr/>
        <p:txBody>
          <a:bodyPr/>
          <a:lstStyle>
            <a:lvl1pPr>
              <a:defRPr/>
            </a:lvl1pPr>
          </a:lstStyle>
          <a:p>
            <a:pPr>
              <a:defRPr/>
            </a:pPr>
            <a:endParaRPr lang="tr-TR"/>
          </a:p>
        </p:txBody>
      </p:sp>
      <p:sp>
        <p:nvSpPr>
          <p:cNvPr id="7" name="Slayt Numarası Yer Tutucusu 5"/>
          <p:cNvSpPr>
            <a:spLocks noGrp="1"/>
          </p:cNvSpPr>
          <p:nvPr>
            <p:ph type="sldNum" sz="quarter" idx="12"/>
          </p:nvPr>
        </p:nvSpPr>
        <p:spPr/>
        <p:txBody>
          <a:bodyPr/>
          <a:lstStyle>
            <a:lvl1pPr>
              <a:defRPr/>
            </a:lvl1pPr>
          </a:lstStyle>
          <a:p>
            <a:pPr>
              <a:defRPr/>
            </a:pPr>
            <a:fld id="{2C0DB373-FD71-47EC-B29C-8BFC6EA0932E}"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Metin Yer Tutucusu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97D6278-7A49-4963-9DBF-9078924E2F82}"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acikkapi.gov.tr/" TargetMode="External"/><Relationship Id="rId5" Type="http://schemas.openxmlformats.org/officeDocument/2006/relationships/image" Target="../media/image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Resim 4"/>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grpSp>
        <p:nvGrpSpPr>
          <p:cNvPr id="14338" name="Grup 10"/>
          <p:cNvGrpSpPr>
            <a:grpSpLocks/>
          </p:cNvGrpSpPr>
          <p:nvPr/>
        </p:nvGrpSpPr>
        <p:grpSpPr bwMode="auto">
          <a:xfrm>
            <a:off x="4503738" y="1042988"/>
            <a:ext cx="2787650" cy="5262562"/>
            <a:chOff x="4701989" y="1043597"/>
            <a:chExt cx="2788023" cy="5261413"/>
          </a:xfrm>
        </p:grpSpPr>
        <p:pic>
          <p:nvPicPr>
            <p:cNvPr id="14340" name="Resim 2"/>
            <p:cNvPicPr>
              <a:picLocks noChangeAspect="1"/>
            </p:cNvPicPr>
            <p:nvPr/>
          </p:nvPicPr>
          <p:blipFill>
            <a:blip r:embed="rId3">
              <a:grayscl/>
              <a:biLevel thresh="50000"/>
            </a:blip>
            <a:srcRect/>
            <a:stretch>
              <a:fillRect/>
            </a:stretch>
          </p:blipFill>
          <p:spPr bwMode="auto">
            <a:xfrm>
              <a:off x="5598948" y="1043597"/>
              <a:ext cx="994104" cy="994104"/>
            </a:xfrm>
            <a:prstGeom prst="rect">
              <a:avLst/>
            </a:prstGeom>
            <a:noFill/>
            <a:ln w="9525">
              <a:noFill/>
              <a:miter lim="800000"/>
              <a:headEnd/>
              <a:tailEnd/>
            </a:ln>
          </p:spPr>
        </p:pic>
        <p:pic>
          <p:nvPicPr>
            <p:cNvPr id="14341" name="Resim 3"/>
            <p:cNvPicPr>
              <a:picLocks noChangeAspect="1"/>
            </p:cNvPicPr>
            <p:nvPr/>
          </p:nvPicPr>
          <p:blipFill>
            <a:blip r:embed="rId4">
              <a:grayscl/>
              <a:biLevel thresh="50000"/>
            </a:blip>
            <a:srcRect/>
            <a:stretch>
              <a:fillRect/>
            </a:stretch>
          </p:blipFill>
          <p:spPr bwMode="auto">
            <a:xfrm>
              <a:off x="4899925" y="2699784"/>
              <a:ext cx="2392150" cy="2174683"/>
            </a:xfrm>
            <a:prstGeom prst="rect">
              <a:avLst/>
            </a:prstGeom>
            <a:noFill/>
            <a:ln w="9525">
              <a:noFill/>
              <a:miter lim="800000"/>
              <a:headEnd/>
              <a:tailEnd/>
            </a:ln>
          </p:spPr>
        </p:pic>
        <p:cxnSp>
          <p:nvCxnSpPr>
            <p:cNvPr id="7" name="Düz Bağlayıcı 6"/>
            <p:cNvCxnSpPr/>
            <p:nvPr/>
          </p:nvCxnSpPr>
          <p:spPr>
            <a:xfrm>
              <a:off x="4701989" y="5970121"/>
              <a:ext cx="2788023" cy="0"/>
            </a:xfrm>
            <a:prstGeom prst="line">
              <a:avLst/>
            </a:prstGeom>
            <a:ln w="57150">
              <a:solidFill>
                <a:srgbClr val="F37042"/>
              </a:solidFill>
            </a:ln>
          </p:spPr>
          <p:style>
            <a:lnRef idx="1">
              <a:schemeClr val="accent1"/>
            </a:lnRef>
            <a:fillRef idx="0">
              <a:schemeClr val="accent1"/>
            </a:fillRef>
            <a:effectRef idx="0">
              <a:schemeClr val="accent1"/>
            </a:effectRef>
            <a:fontRef idx="minor">
              <a:schemeClr val="tx1"/>
            </a:fontRef>
          </p:style>
        </p:cxnSp>
        <p:sp>
          <p:nvSpPr>
            <p:cNvPr id="14343" name="Dikdörtgen 7"/>
            <p:cNvSpPr>
              <a:spLocks noChangeArrowheads="1"/>
            </p:cNvSpPr>
            <p:nvPr/>
          </p:nvSpPr>
          <p:spPr bwMode="auto">
            <a:xfrm>
              <a:off x="5174818" y="5997233"/>
              <a:ext cx="1842364" cy="307777"/>
            </a:xfrm>
            <a:prstGeom prst="rect">
              <a:avLst/>
            </a:prstGeom>
            <a:noFill/>
            <a:ln w="9525">
              <a:noFill/>
              <a:miter lim="800000"/>
              <a:headEnd/>
              <a:tailEnd/>
            </a:ln>
          </p:spPr>
          <p:txBody>
            <a:bodyPr wrap="none">
              <a:spAutoFit/>
            </a:bodyPr>
            <a:lstStyle/>
            <a:p>
              <a:pPr algn="ctr"/>
              <a:r>
                <a:rPr lang="tr-TR" sz="1400">
                  <a:solidFill>
                    <a:schemeClr val="bg1"/>
                  </a:solidFill>
                  <a:latin typeface="Calibri" pitchFamily="34" charset="0"/>
                  <a:ea typeface="Calibri" pitchFamily="34" charset="0"/>
                  <a:cs typeface="Times New Roman" pitchFamily="18" charset="0"/>
                </a:rPr>
                <a:t>Kızılcahamam / Ankara</a:t>
              </a:r>
              <a:endParaRPr lang="tr-TR" sz="1400">
                <a:solidFill>
                  <a:schemeClr val="bg1"/>
                </a:solidFill>
                <a:latin typeface="Calibri" pitchFamily="34" charset="0"/>
                <a:ea typeface="Calibri" pitchFamily="34" charset="0"/>
              </a:endParaRPr>
            </a:p>
          </p:txBody>
        </p:sp>
      </p:grpSp>
      <p:pic>
        <p:nvPicPr>
          <p:cNvPr id="14339" name="Resim 9"/>
          <p:cNvPicPr>
            <a:picLocks noChangeAspect="1"/>
          </p:cNvPicPr>
          <p:nvPr/>
        </p:nvPicPr>
        <p:blipFill>
          <a:blip r:embed="rId5"/>
          <a:srcRect/>
          <a:stretch>
            <a:fillRect/>
          </a:stretch>
        </p:blipFill>
        <p:spPr bwMode="auto">
          <a:xfrm>
            <a:off x="7158038" y="596900"/>
            <a:ext cx="6134100" cy="626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31748"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31750"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1753"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99B9F93C-E3A6-4EE7-8A08-89DED3FE8786}" type="slidenum">
              <a:rPr lang="tr-TR" altLang="tr-TR">
                <a:solidFill>
                  <a:schemeClr val="bg1"/>
                </a:solidFill>
                <a:cs typeface="Arial" charset="0"/>
              </a:rPr>
              <a:pPr algn="ctr" fontAlgn="base">
                <a:spcBef>
                  <a:spcPct val="0"/>
                </a:spcBef>
                <a:spcAft>
                  <a:spcPct val="0"/>
                </a:spcAft>
              </a:pPr>
              <a:t>10</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31755"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31756" name="Dikdörtgen 6"/>
          <p:cNvSpPr>
            <a:spLocks noChangeArrowheads="1"/>
          </p:cNvSpPr>
          <p:nvPr/>
        </p:nvSpPr>
        <p:spPr bwMode="auto">
          <a:xfrm>
            <a:off x="1820863" y="1090613"/>
            <a:ext cx="8699500" cy="523875"/>
          </a:xfrm>
          <a:prstGeom prst="rect">
            <a:avLst/>
          </a:prstGeom>
          <a:noFill/>
          <a:ln w="9525">
            <a:noFill/>
            <a:miter lim="800000"/>
            <a:headEnd/>
            <a:tailEnd/>
          </a:ln>
        </p:spPr>
        <p:txBody>
          <a:bodyPr wrap="none">
            <a:spAutoFit/>
          </a:bodyPr>
          <a:lstStyle/>
          <a:p>
            <a:pPr>
              <a:spcAft>
                <a:spcPts val="1200"/>
              </a:spcAft>
            </a:pPr>
            <a:r>
              <a:rPr lang="tr-TR" sz="2800" b="1">
                <a:latin typeface="Calibri" pitchFamily="34" charset="0"/>
              </a:rPr>
              <a:t>“Vatandaş Hükümet Konağına girdiği anda çözüm başlar.”</a:t>
            </a:r>
            <a:endParaRPr lang="tr-TR" sz="2800">
              <a:latin typeface="Calibri" pitchFamily="34" charset="0"/>
            </a:endParaRPr>
          </a:p>
        </p:txBody>
      </p:sp>
      <p:sp>
        <p:nvSpPr>
          <p:cNvPr id="41" name="Rectangle 2"/>
          <p:cNvSpPr>
            <a:spLocks/>
          </p:cNvSpPr>
          <p:nvPr/>
        </p:nvSpPr>
        <p:spPr bwMode="auto">
          <a:xfrm>
            <a:off x="414338" y="4117975"/>
            <a:ext cx="11523662" cy="1920875"/>
          </a:xfrm>
          <a:prstGeom prst="rect">
            <a:avLst/>
          </a:prstGeom>
          <a:solidFill>
            <a:srgbClr val="000000">
              <a:alpha val="5000"/>
            </a:srgbClr>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42" name="Rectangle 3"/>
          <p:cNvSpPr>
            <a:spLocks/>
          </p:cNvSpPr>
          <p:nvPr/>
        </p:nvSpPr>
        <p:spPr bwMode="auto">
          <a:xfrm rot="2700000">
            <a:off x="2192338" y="4013200"/>
            <a:ext cx="185738" cy="185737"/>
          </a:xfrm>
          <a:prstGeom prst="rect">
            <a:avLst/>
          </a:prstGeom>
          <a:solidFill>
            <a:srgbClr val="FFFFFF"/>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1759" name="Rectangle 6"/>
          <p:cNvSpPr>
            <a:spLocks/>
          </p:cNvSpPr>
          <p:nvPr/>
        </p:nvSpPr>
        <p:spPr bwMode="auto">
          <a:xfrm>
            <a:off x="1085850" y="2881313"/>
            <a:ext cx="2451100" cy="1295400"/>
          </a:xfrm>
          <a:prstGeom prst="rect">
            <a:avLst/>
          </a:prstGeom>
          <a:noFill/>
          <a:ln w="9525">
            <a:noFill/>
            <a:miter lim="800000"/>
            <a:headEnd/>
            <a:tailEnd/>
          </a:ln>
        </p:spPr>
        <p:txBody>
          <a:bodyPr lIns="0" tIns="0" rIns="0" bIns="0" anchor="ctr"/>
          <a:lstStyle/>
          <a:p>
            <a:pPr algn="ctr"/>
            <a:r>
              <a:rPr lang="en-US" sz="2400" b="1">
                <a:solidFill>
                  <a:srgbClr val="F05532"/>
                </a:solidFill>
                <a:latin typeface="Calibri" pitchFamily="34" charset="0"/>
                <a:ea typeface="Lato Black"/>
                <a:cs typeface="Lato Black"/>
                <a:sym typeface="Montserrat-Regular"/>
              </a:rPr>
              <a:t>Yüz yüze </a:t>
            </a:r>
            <a:endParaRPr lang="tr-TR" sz="2400" b="1">
              <a:solidFill>
                <a:srgbClr val="F05532"/>
              </a:solidFill>
              <a:latin typeface="Calibri" pitchFamily="34" charset="0"/>
              <a:ea typeface="Lato Black"/>
              <a:cs typeface="Lato Black"/>
              <a:sym typeface="Montserrat-Regular"/>
            </a:endParaRPr>
          </a:p>
          <a:p>
            <a:pPr algn="ctr"/>
            <a:r>
              <a:rPr lang="en-US" sz="2400" b="1">
                <a:solidFill>
                  <a:srgbClr val="F05532"/>
                </a:solidFill>
                <a:latin typeface="Calibri" pitchFamily="34" charset="0"/>
                <a:ea typeface="Lato Black"/>
                <a:cs typeface="Lato Black"/>
                <a:sym typeface="Montserrat-Regular"/>
              </a:rPr>
              <a:t>başvuru</a:t>
            </a:r>
          </a:p>
        </p:txBody>
      </p:sp>
      <p:sp>
        <p:nvSpPr>
          <p:cNvPr id="45" name="Rectangle 8"/>
          <p:cNvSpPr>
            <a:spLocks/>
          </p:cNvSpPr>
          <p:nvPr/>
        </p:nvSpPr>
        <p:spPr bwMode="auto">
          <a:xfrm rot="2700000">
            <a:off x="5879307" y="4012406"/>
            <a:ext cx="185738" cy="187325"/>
          </a:xfrm>
          <a:prstGeom prst="rect">
            <a:avLst/>
          </a:prstGeom>
          <a:solidFill>
            <a:srgbClr val="FFFFFF"/>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1761" name="Rectangle 9"/>
          <p:cNvSpPr>
            <a:spLocks/>
          </p:cNvSpPr>
          <p:nvPr/>
        </p:nvSpPr>
        <p:spPr bwMode="auto">
          <a:xfrm>
            <a:off x="4786313" y="2868613"/>
            <a:ext cx="2451100" cy="1328737"/>
          </a:xfrm>
          <a:prstGeom prst="rect">
            <a:avLst/>
          </a:prstGeom>
          <a:noFill/>
          <a:ln w="9525">
            <a:noFill/>
            <a:miter lim="800000"/>
            <a:headEnd/>
            <a:tailEnd/>
          </a:ln>
        </p:spPr>
        <p:txBody>
          <a:bodyPr lIns="0" tIns="0" rIns="0" bIns="0" anchor="ctr"/>
          <a:lstStyle/>
          <a:p>
            <a:pPr algn="ctr"/>
            <a:r>
              <a:rPr lang="en-US" sz="2400" b="1">
                <a:solidFill>
                  <a:srgbClr val="505AAA"/>
                </a:solidFill>
                <a:latin typeface="Calibri" pitchFamily="34" charset="0"/>
                <a:ea typeface="Lato"/>
                <a:cs typeface="Lato"/>
                <a:sym typeface="Montserrat-Regular"/>
              </a:rPr>
              <a:t>İnternet üzerinden başvuru</a:t>
            </a:r>
          </a:p>
        </p:txBody>
      </p:sp>
      <p:sp>
        <p:nvSpPr>
          <p:cNvPr id="48" name="Rectangle 12"/>
          <p:cNvSpPr>
            <a:spLocks/>
          </p:cNvSpPr>
          <p:nvPr/>
        </p:nvSpPr>
        <p:spPr bwMode="auto">
          <a:xfrm rot="2700000">
            <a:off x="9950450" y="4013200"/>
            <a:ext cx="185738" cy="185738"/>
          </a:xfrm>
          <a:prstGeom prst="rect">
            <a:avLst/>
          </a:prstGeom>
          <a:solidFill>
            <a:srgbClr val="FFFFFF"/>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49" name="Oval 17"/>
          <p:cNvSpPr>
            <a:spLocks/>
          </p:cNvSpPr>
          <p:nvPr/>
        </p:nvSpPr>
        <p:spPr bwMode="auto">
          <a:xfrm>
            <a:off x="1725613" y="4478338"/>
            <a:ext cx="962025" cy="963612"/>
          </a:xfrm>
          <a:prstGeom prst="ellipse">
            <a:avLst/>
          </a:prstGeom>
          <a:solidFill>
            <a:srgbClr val="F05532"/>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50" name="Oval 20"/>
          <p:cNvSpPr>
            <a:spLocks/>
          </p:cNvSpPr>
          <p:nvPr/>
        </p:nvSpPr>
        <p:spPr bwMode="auto">
          <a:xfrm>
            <a:off x="5491163" y="4478338"/>
            <a:ext cx="962025" cy="963612"/>
          </a:xfrm>
          <a:prstGeom prst="ellipse">
            <a:avLst/>
          </a:prstGeom>
          <a:solidFill>
            <a:srgbClr val="505AAA"/>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51" name="Oval 23"/>
          <p:cNvSpPr>
            <a:spLocks/>
          </p:cNvSpPr>
          <p:nvPr/>
        </p:nvSpPr>
        <p:spPr bwMode="auto">
          <a:xfrm>
            <a:off x="9556750" y="4478338"/>
            <a:ext cx="963613" cy="963612"/>
          </a:xfrm>
          <a:prstGeom prst="ellipse">
            <a:avLst/>
          </a:prstGeom>
          <a:solidFill>
            <a:srgbClr val="00AA78"/>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1766" name="Rectangle 9"/>
          <p:cNvSpPr>
            <a:spLocks/>
          </p:cNvSpPr>
          <p:nvPr/>
        </p:nvSpPr>
        <p:spPr bwMode="auto">
          <a:xfrm>
            <a:off x="8937625" y="2868613"/>
            <a:ext cx="2351088" cy="1328737"/>
          </a:xfrm>
          <a:prstGeom prst="rect">
            <a:avLst/>
          </a:prstGeom>
          <a:noFill/>
          <a:ln w="9525">
            <a:noFill/>
            <a:miter lim="800000"/>
            <a:headEnd/>
            <a:tailEnd/>
          </a:ln>
        </p:spPr>
        <p:txBody>
          <a:bodyPr lIns="0" tIns="0" rIns="0" bIns="0" anchor="ctr"/>
          <a:lstStyle/>
          <a:p>
            <a:pPr algn="ctr"/>
            <a:r>
              <a:rPr lang="en-US" sz="2300" b="1">
                <a:solidFill>
                  <a:srgbClr val="00AA78"/>
                </a:solidFill>
                <a:latin typeface="Calibri" pitchFamily="34" charset="0"/>
                <a:ea typeface="Lato"/>
                <a:cs typeface="Lato"/>
                <a:sym typeface="Montserrat-Regular"/>
              </a:rPr>
              <a:t>Mobil uygulama üzerinden başvuru</a:t>
            </a:r>
          </a:p>
        </p:txBody>
      </p:sp>
      <p:grpSp>
        <p:nvGrpSpPr>
          <p:cNvPr id="31767" name="Grup 8"/>
          <p:cNvGrpSpPr>
            <a:grpSpLocks/>
          </p:cNvGrpSpPr>
          <p:nvPr/>
        </p:nvGrpSpPr>
        <p:grpSpPr bwMode="auto">
          <a:xfrm>
            <a:off x="4357688" y="3024188"/>
            <a:ext cx="3529012" cy="3025775"/>
            <a:chOff x="4357593" y="2748051"/>
            <a:chExt cx="3529770" cy="3301375"/>
          </a:xfrm>
        </p:grpSpPr>
        <p:sp>
          <p:nvSpPr>
            <p:cNvPr id="47" name="Line 11"/>
            <p:cNvSpPr>
              <a:spLocks noChangeShapeType="1"/>
            </p:cNvSpPr>
            <p:nvPr/>
          </p:nvSpPr>
          <p:spPr bwMode="auto">
            <a:xfrm>
              <a:off x="4357593" y="2748051"/>
              <a:ext cx="0" cy="3301375"/>
            </a:xfrm>
            <a:prstGeom prst="line">
              <a:avLst/>
            </a:prstGeom>
            <a:noFill/>
            <a:ln w="31750" cap="flat">
              <a:solidFill>
                <a:srgbClr val="000000">
                  <a:alpha val="10000"/>
                </a:srgbClr>
              </a:solidFill>
              <a:prstDash val="solid"/>
              <a:miter lim="800000"/>
              <a:headEnd type="none" w="med" len="med"/>
              <a:tailEnd type="none" w="med" len="med"/>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53" name="Line 11"/>
            <p:cNvSpPr>
              <a:spLocks noChangeShapeType="1"/>
            </p:cNvSpPr>
            <p:nvPr/>
          </p:nvSpPr>
          <p:spPr bwMode="auto">
            <a:xfrm>
              <a:off x="7887363" y="2748051"/>
              <a:ext cx="0" cy="3301375"/>
            </a:xfrm>
            <a:prstGeom prst="line">
              <a:avLst/>
            </a:prstGeom>
            <a:noFill/>
            <a:ln w="31750" cap="flat">
              <a:solidFill>
                <a:srgbClr val="000000">
                  <a:alpha val="10000"/>
                </a:srgbClr>
              </a:solidFill>
              <a:prstDash val="solid"/>
              <a:miter lim="800000"/>
              <a:headEnd type="none" w="med" len="med"/>
              <a:tailEnd type="none" w="med" len="med"/>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grpSp>
      <p:sp>
        <p:nvSpPr>
          <p:cNvPr id="59" name="Freeform 47">
            <a:extLst/>
          </p:cNvPr>
          <p:cNvSpPr>
            <a:spLocks noChangeArrowheads="1"/>
          </p:cNvSpPr>
          <p:nvPr/>
        </p:nvSpPr>
        <p:spPr bwMode="auto">
          <a:xfrm>
            <a:off x="1925638" y="4659313"/>
            <a:ext cx="561975" cy="493712"/>
          </a:xfrm>
          <a:custGeom>
            <a:avLst/>
            <a:gdLst>
              <a:gd name="T0" fmla="*/ 221804 w 498"/>
              <a:gd name="T1" fmla="*/ 194813 h 435"/>
              <a:gd name="T2" fmla="*/ 221804 w 498"/>
              <a:gd name="T3" fmla="*/ 194813 h 435"/>
              <a:gd name="T4" fmla="*/ 217341 w 498"/>
              <a:gd name="T5" fmla="*/ 147232 h 435"/>
              <a:gd name="T6" fmla="*/ 189671 w 498"/>
              <a:gd name="T7" fmla="*/ 131521 h 435"/>
              <a:gd name="T8" fmla="*/ 166018 w 498"/>
              <a:gd name="T9" fmla="*/ 103691 h 435"/>
              <a:gd name="T10" fmla="*/ 174051 w 498"/>
              <a:gd name="T11" fmla="*/ 87980 h 435"/>
              <a:gd name="T12" fmla="*/ 182084 w 498"/>
              <a:gd name="T13" fmla="*/ 71372 h 435"/>
              <a:gd name="T14" fmla="*/ 178068 w 498"/>
              <a:gd name="T15" fmla="*/ 67781 h 435"/>
              <a:gd name="T16" fmla="*/ 182084 w 498"/>
              <a:gd name="T17" fmla="*/ 51621 h 435"/>
              <a:gd name="T18" fmla="*/ 154415 w 498"/>
              <a:gd name="T19" fmla="*/ 27830 h 435"/>
              <a:gd name="T20" fmla="*/ 126745 w 498"/>
              <a:gd name="T21" fmla="*/ 51621 h 435"/>
              <a:gd name="T22" fmla="*/ 130762 w 498"/>
              <a:gd name="T23" fmla="*/ 67781 h 435"/>
              <a:gd name="T24" fmla="*/ 126745 w 498"/>
              <a:gd name="T25" fmla="*/ 71372 h 435"/>
              <a:gd name="T26" fmla="*/ 134778 w 498"/>
              <a:gd name="T27" fmla="*/ 87980 h 435"/>
              <a:gd name="T28" fmla="*/ 138795 w 498"/>
              <a:gd name="T29" fmla="*/ 103691 h 435"/>
              <a:gd name="T30" fmla="*/ 130762 w 498"/>
              <a:gd name="T31" fmla="*/ 123441 h 435"/>
              <a:gd name="T32" fmla="*/ 170035 w 498"/>
              <a:gd name="T33" fmla="*/ 163392 h 435"/>
              <a:gd name="T34" fmla="*/ 170035 w 498"/>
              <a:gd name="T35" fmla="*/ 194813 h 435"/>
              <a:gd name="T36" fmla="*/ 221804 w 498"/>
              <a:gd name="T37" fmla="*/ 194813 h 435"/>
              <a:gd name="T38" fmla="*/ 115142 w 498"/>
              <a:gd name="T39" fmla="*/ 135561 h 435"/>
              <a:gd name="T40" fmla="*/ 115142 w 498"/>
              <a:gd name="T41" fmla="*/ 135561 h 435"/>
              <a:gd name="T42" fmla="*/ 83455 w 498"/>
              <a:gd name="T43" fmla="*/ 103691 h 435"/>
              <a:gd name="T44" fmla="*/ 95059 w 498"/>
              <a:gd name="T45" fmla="*/ 75412 h 435"/>
              <a:gd name="T46" fmla="*/ 103092 w 498"/>
              <a:gd name="T47" fmla="*/ 59701 h 435"/>
              <a:gd name="T48" fmla="*/ 99075 w 498"/>
              <a:gd name="T49" fmla="*/ 51621 h 435"/>
              <a:gd name="T50" fmla="*/ 103092 w 498"/>
              <a:gd name="T51" fmla="*/ 31870 h 435"/>
              <a:gd name="T52" fmla="*/ 67389 w 498"/>
              <a:gd name="T53" fmla="*/ 0 h 435"/>
              <a:gd name="T54" fmla="*/ 31686 w 498"/>
              <a:gd name="T55" fmla="*/ 31870 h 435"/>
              <a:gd name="T56" fmla="*/ 31686 w 498"/>
              <a:gd name="T57" fmla="*/ 51621 h 435"/>
              <a:gd name="T58" fmla="*/ 31686 w 498"/>
              <a:gd name="T59" fmla="*/ 59701 h 435"/>
              <a:gd name="T60" fmla="*/ 39719 w 498"/>
              <a:gd name="T61" fmla="*/ 75412 h 435"/>
              <a:gd name="T62" fmla="*/ 47753 w 498"/>
              <a:gd name="T63" fmla="*/ 103691 h 435"/>
              <a:gd name="T64" fmla="*/ 20083 w 498"/>
              <a:gd name="T65" fmla="*/ 135561 h 435"/>
              <a:gd name="T66" fmla="*/ 0 w 498"/>
              <a:gd name="T67" fmla="*/ 155312 h 435"/>
              <a:gd name="T68" fmla="*/ 0 w 498"/>
              <a:gd name="T69" fmla="*/ 194813 h 435"/>
              <a:gd name="T70" fmla="*/ 154415 w 498"/>
              <a:gd name="T71" fmla="*/ 194813 h 435"/>
              <a:gd name="T72" fmla="*/ 154415 w 498"/>
              <a:gd name="T73" fmla="*/ 163392 h 435"/>
              <a:gd name="T74" fmla="*/ 115142 w 498"/>
              <a:gd name="T75" fmla="*/ 135561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a:extLst/>
        </p:spPr>
        <p:txBody>
          <a:bodyPr wrap="none" lIns="25718" tIns="12859" rIns="25718" bIns="12859" anchor="ctr"/>
          <a:lstStyle/>
          <a:p>
            <a:pPr fontAlgn="auto">
              <a:spcBef>
                <a:spcPts val="0"/>
              </a:spcBef>
              <a:spcAft>
                <a:spcPts val="0"/>
              </a:spcAft>
              <a:defRPr/>
            </a:pPr>
            <a:endParaRPr lang="en-US" sz="1350" dirty="0">
              <a:latin typeface="+mn-lt"/>
              <a:cs typeface="+mn-cs"/>
            </a:endParaRPr>
          </a:p>
        </p:txBody>
      </p:sp>
      <p:sp>
        <p:nvSpPr>
          <p:cNvPr id="31769" name="Freeform 76"/>
          <p:cNvSpPr>
            <a:spLocks noChangeArrowheads="1"/>
          </p:cNvSpPr>
          <p:nvPr/>
        </p:nvSpPr>
        <p:spPr bwMode="auto">
          <a:xfrm>
            <a:off x="9883775" y="4637088"/>
            <a:ext cx="339725" cy="584200"/>
          </a:xfrm>
          <a:custGeom>
            <a:avLst/>
            <a:gdLst>
              <a:gd name="T0" fmla="*/ 127903375 w 283"/>
              <a:gd name="T1" fmla="*/ 0 h 489"/>
              <a:gd name="T2" fmla="*/ 127903375 w 283"/>
              <a:gd name="T3" fmla="*/ 0 h 489"/>
              <a:gd name="T4" fmla="*/ 23646427 w 283"/>
              <a:gd name="T5" fmla="*/ 0 h 489"/>
              <a:gd name="T6" fmla="*/ 0 w 283"/>
              <a:gd name="T7" fmla="*/ 23565800 h 489"/>
              <a:gd name="T8" fmla="*/ 0 w 283"/>
              <a:gd name="T9" fmla="*/ 232448053 h 489"/>
              <a:gd name="T10" fmla="*/ 23646427 w 283"/>
              <a:gd name="T11" fmla="*/ 261369706 h 489"/>
              <a:gd name="T12" fmla="*/ 127903375 w 283"/>
              <a:gd name="T13" fmla="*/ 261369706 h 489"/>
              <a:gd name="T14" fmla="*/ 151548596 w 283"/>
              <a:gd name="T15" fmla="*/ 232448053 h 489"/>
              <a:gd name="T16" fmla="*/ 151548596 w 283"/>
              <a:gd name="T17" fmla="*/ 23565800 h 489"/>
              <a:gd name="T18" fmla="*/ 127903375 w 283"/>
              <a:gd name="T19" fmla="*/ 0 h 489"/>
              <a:gd name="T20" fmla="*/ 75774897 w 283"/>
              <a:gd name="T21" fmla="*/ 246373293 h 489"/>
              <a:gd name="T22" fmla="*/ 75774897 w 283"/>
              <a:gd name="T23" fmla="*/ 246373293 h 489"/>
              <a:gd name="T24" fmla="*/ 56965300 w 283"/>
              <a:gd name="T25" fmla="*/ 237268329 h 489"/>
              <a:gd name="T26" fmla="*/ 75774897 w 283"/>
              <a:gd name="T27" fmla="*/ 222807502 h 489"/>
              <a:gd name="T28" fmla="*/ 94583314 w 283"/>
              <a:gd name="T29" fmla="*/ 237268329 h 489"/>
              <a:gd name="T30" fmla="*/ 75774897 w 283"/>
              <a:gd name="T31" fmla="*/ 246373293 h 489"/>
              <a:gd name="T32" fmla="*/ 132740197 w 283"/>
              <a:gd name="T33" fmla="*/ 208881067 h 489"/>
              <a:gd name="T34" fmla="*/ 132740197 w 283"/>
              <a:gd name="T35" fmla="*/ 208881067 h 489"/>
              <a:gd name="T36" fmla="*/ 18809601 w 283"/>
              <a:gd name="T37" fmla="*/ 208881067 h 489"/>
              <a:gd name="T38" fmla="*/ 18809601 w 283"/>
              <a:gd name="T39" fmla="*/ 33206351 h 489"/>
              <a:gd name="T40" fmla="*/ 132740197 w 283"/>
              <a:gd name="T41" fmla="*/ 33206351 h 489"/>
              <a:gd name="T42" fmla="*/ 132740197 w 283"/>
              <a:gd name="T43" fmla="*/ 208881067 h 4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3"/>
              <a:gd name="T67" fmla="*/ 0 h 489"/>
              <a:gd name="T68" fmla="*/ 283 w 283"/>
              <a:gd name="T69" fmla="*/ 489 h 48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bg1"/>
          </a:solidFill>
          <a:ln w="9525">
            <a:noFill/>
            <a:round/>
            <a:headEnd/>
            <a:tailEnd/>
          </a:ln>
        </p:spPr>
        <p:txBody>
          <a:bodyPr wrap="none" lIns="34290" tIns="17145" rIns="34290" bIns="17145" anchor="ctr"/>
          <a:lstStyle/>
          <a:p>
            <a:endParaRPr lang="tr-TR"/>
          </a:p>
        </p:txBody>
      </p:sp>
      <p:sp>
        <p:nvSpPr>
          <p:cNvPr id="62" name="AutoShape 4"/>
          <p:cNvSpPr>
            <a:spLocks/>
          </p:cNvSpPr>
          <p:nvPr/>
        </p:nvSpPr>
        <p:spPr bwMode="auto">
          <a:xfrm>
            <a:off x="5695950" y="4668838"/>
            <a:ext cx="550863" cy="552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p:spPr>
        <p:txBody>
          <a:bodyPr lIns="19050" tIns="19050" rIns="19050" bIns="19050" anchor="ctr"/>
          <a:lstStyle/>
          <a:p>
            <a:pPr algn="ctr" defTabSz="228600" hangingPunct="0">
              <a:defRPr/>
            </a:pPr>
            <a:endParaRPr lang="en-US" sz="1500" dirty="0">
              <a:solidFill>
                <a:srgbClr val="FFFFFF"/>
              </a:solidFill>
              <a:effectLst>
                <a:outerShdw blurRad="38100" dist="38100" dir="2700000" algn="tl">
                  <a:srgbClr val="000000"/>
                </a:outerShdw>
              </a:effectLst>
              <a:latin typeface="Gill Sans" charset="0"/>
              <a:cs typeface="+mn-cs"/>
              <a:sym typeface="Gill Sans" charset="0"/>
            </a:endParaRPr>
          </a:p>
        </p:txBody>
      </p:sp>
      <p:sp>
        <p:nvSpPr>
          <p:cNvPr id="63" name="Rectangle 2"/>
          <p:cNvSpPr>
            <a:spLocks/>
          </p:cNvSpPr>
          <p:nvPr/>
        </p:nvSpPr>
        <p:spPr bwMode="auto">
          <a:xfrm>
            <a:off x="414338" y="2090738"/>
            <a:ext cx="11523662" cy="663575"/>
          </a:xfrm>
          <a:prstGeom prst="rect">
            <a:avLst/>
          </a:prstGeom>
          <a:solidFill>
            <a:srgbClr val="2F5597"/>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1772" name="Dikdörtgen 5"/>
          <p:cNvSpPr>
            <a:spLocks noChangeArrowheads="1"/>
          </p:cNvSpPr>
          <p:nvPr/>
        </p:nvSpPr>
        <p:spPr bwMode="auto">
          <a:xfrm>
            <a:off x="414338" y="2170113"/>
            <a:ext cx="11523662" cy="523875"/>
          </a:xfrm>
          <a:prstGeom prst="rect">
            <a:avLst/>
          </a:prstGeom>
          <a:noFill/>
          <a:ln w="9525">
            <a:noFill/>
            <a:miter lim="800000"/>
            <a:headEnd/>
            <a:tailEnd/>
          </a:ln>
        </p:spPr>
        <p:txBody>
          <a:bodyPr>
            <a:spAutoFit/>
          </a:bodyPr>
          <a:lstStyle/>
          <a:p>
            <a:pPr algn="ctr">
              <a:spcAft>
                <a:spcPts val="1200"/>
              </a:spcAft>
            </a:pPr>
            <a:r>
              <a:rPr lang="tr-TR" sz="2800" b="1">
                <a:solidFill>
                  <a:schemeClr val="bg1"/>
                </a:solidFill>
                <a:latin typeface="Calibri" pitchFamily="34" charset="0"/>
              </a:rPr>
              <a:t>Vatandaş alternatif kanalları kullanarak başvuru yapabilmektedir.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125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 calcmode="lin" valueType="num">
                                      <p:cBhvr>
                                        <p:cTn id="9" dur="500" fill="hold"/>
                                        <p:tgtEl>
                                          <p:spTgt spid="59"/>
                                        </p:tgtEl>
                                        <p:attrNameLst>
                                          <p:attrName>style.rotation</p:attrName>
                                        </p:attrNameLst>
                                      </p:cBhvr>
                                      <p:tavLst>
                                        <p:tav tm="0">
                                          <p:val>
                                            <p:fltVal val="360"/>
                                          </p:val>
                                        </p:tav>
                                        <p:tav tm="100000">
                                          <p:val>
                                            <p:fltVal val="0"/>
                                          </p:val>
                                        </p:tav>
                                      </p:tavLst>
                                    </p:anim>
                                    <p:animEffect transition="in" filter="fad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33796"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33798"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Yüz yüze başvuru</a:t>
            </a:r>
          </a:p>
        </p:txBody>
      </p:sp>
      <p:pic>
        <p:nvPicPr>
          <p:cNvPr id="33799"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3802"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2A75AAC2-A1FA-48DF-A3D3-B079703A3DCC}" type="slidenum">
              <a:rPr lang="tr-TR" altLang="tr-TR">
                <a:solidFill>
                  <a:schemeClr val="bg1"/>
                </a:solidFill>
                <a:cs typeface="Arial" charset="0"/>
              </a:rPr>
              <a:pPr algn="ctr" fontAlgn="base">
                <a:spcBef>
                  <a:spcPct val="0"/>
                </a:spcBef>
                <a:spcAft>
                  <a:spcPct val="0"/>
                </a:spcAft>
              </a:pPr>
              <a:t>11</a:t>
            </a:fld>
            <a:endParaRPr lang="tr-TR" altLang="tr-TR">
              <a:solidFill>
                <a:schemeClr val="bg1"/>
              </a:solidFill>
              <a:cs typeface="Arial" charset="0"/>
            </a:endParaRPr>
          </a:p>
        </p:txBody>
      </p:sp>
      <p:cxnSp>
        <p:nvCxnSpPr>
          <p:cNvPr id="35" name="Düz Bağlayıcı 16"/>
          <p:cNvCxnSpPr/>
          <p:nvPr/>
        </p:nvCxnSpPr>
        <p:spPr>
          <a:xfrm>
            <a:off x="414338" y="1993900"/>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33804"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6" name="Dikdörtgen 5"/>
          <p:cNvSpPr/>
          <p:nvPr/>
        </p:nvSpPr>
        <p:spPr>
          <a:xfrm>
            <a:off x="1401763" y="2241550"/>
            <a:ext cx="9267825" cy="3581400"/>
          </a:xfrm>
          <a:prstGeom prst="rect">
            <a:avLst/>
          </a:prstGeom>
        </p:spPr>
        <p:txBody>
          <a:bodyPr>
            <a:spAutoFit/>
          </a:bodyPr>
          <a:lstStyle/>
          <a:p>
            <a:pPr marL="285750" indent="-285750">
              <a:spcBef>
                <a:spcPts val="800"/>
              </a:spcBef>
              <a:buClr>
                <a:srgbClr val="F37042"/>
              </a:buClr>
              <a:buFont typeface="Wingdings" pitchFamily="2" charset="2"/>
              <a:buChar char="§"/>
            </a:pPr>
            <a:r>
              <a:rPr lang="tr-TR" sz="2400">
                <a:latin typeface="Calibri" pitchFamily="34" charset="0"/>
              </a:rPr>
              <a:t>Açık Kapı Bürosu olarak gelen her vatandaş hiçbir ayrım gözetmeksizin güler yüzle, güven verici bir şekilde karşılanmalı, vatandaşın memnuniyeti sağlanmalıdır.</a:t>
            </a:r>
          </a:p>
          <a:p>
            <a:pPr marL="285750" indent="-285750">
              <a:spcBef>
                <a:spcPts val="800"/>
              </a:spcBef>
              <a:buClr>
                <a:srgbClr val="F37042"/>
              </a:buClr>
              <a:buFont typeface="Wingdings" pitchFamily="2" charset="2"/>
              <a:buChar char="§"/>
            </a:pPr>
            <a:r>
              <a:rPr lang="tr-TR" sz="2400">
                <a:latin typeface="Calibri" pitchFamily="34" charset="0"/>
              </a:rPr>
              <a:t>Vatandaşa insan hakları ve etik ilkeler çerçevesinde bir tavır sergilenmeli; vatandaşla kurulan diyaloglarda uygun dil ve üslup</a:t>
            </a:r>
            <a:r>
              <a:rPr lang="tr-TR" sz="2400" b="1">
                <a:latin typeface="Calibri" pitchFamily="34" charset="0"/>
              </a:rPr>
              <a:t> </a:t>
            </a:r>
            <a:r>
              <a:rPr lang="tr-TR" sz="2400">
                <a:latin typeface="Calibri" pitchFamily="34" charset="0"/>
              </a:rPr>
              <a:t>geliştirilmeli, sağlıklı iletişime ve nezakete özen gösterilmelidir.</a:t>
            </a:r>
          </a:p>
          <a:p>
            <a:pPr marL="285750" indent="-285750">
              <a:spcBef>
                <a:spcPts val="800"/>
              </a:spcBef>
              <a:buClr>
                <a:srgbClr val="F37042"/>
              </a:buClr>
              <a:buFont typeface="Wingdings" pitchFamily="2" charset="2"/>
              <a:buChar char="§"/>
            </a:pPr>
            <a:r>
              <a:rPr lang="tr-TR" sz="2400">
                <a:latin typeface="Calibri" pitchFamily="34" charset="0"/>
              </a:rPr>
              <a:t> Vatandaşın başvuru konusu bizzat kendi başvurunuz gibi sahiplenilmeli, başvuruya çözüm geliştirilmeli ve başvuru en kısa zamanda sonuçlandırılmalıdır.</a:t>
            </a:r>
          </a:p>
        </p:txBody>
      </p:sp>
      <p:sp>
        <p:nvSpPr>
          <p:cNvPr id="33806" name="Dikdörtgen 16"/>
          <p:cNvSpPr>
            <a:spLocks noChangeArrowheads="1"/>
          </p:cNvSpPr>
          <p:nvPr/>
        </p:nvSpPr>
        <p:spPr bwMode="auto">
          <a:xfrm>
            <a:off x="1525588" y="974725"/>
            <a:ext cx="9715500" cy="822325"/>
          </a:xfrm>
          <a:prstGeom prst="rect">
            <a:avLst/>
          </a:prstGeom>
          <a:noFill/>
          <a:ln w="9525">
            <a:noFill/>
            <a:miter lim="800000"/>
            <a:headEnd/>
            <a:tailEnd/>
          </a:ln>
        </p:spPr>
        <p:txBody>
          <a:bodyPr>
            <a:spAutoFit/>
          </a:bodyPr>
          <a:lstStyle/>
          <a:p>
            <a:r>
              <a:rPr lang="tr-TR" sz="2400" b="1">
                <a:latin typeface="Calibri" pitchFamily="34" charset="0"/>
              </a:rPr>
              <a:t>“Açık Kapının en güçlü yanı yüz yüze başvuru alması, güler yüzü, sıcak iletişimi, Açık Kapı personelinin özverili hizmetidir.”</a:t>
            </a:r>
            <a:endParaRPr lang="tr-TR" sz="2400">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35844"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35846"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Yüz yüze başvuru</a:t>
            </a:r>
          </a:p>
        </p:txBody>
      </p:sp>
      <p:pic>
        <p:nvPicPr>
          <p:cNvPr id="35847"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5850"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1C9F9010-1DFD-4526-B5B5-B0ED48EADCA2}" type="slidenum">
              <a:rPr lang="tr-TR" altLang="tr-TR">
                <a:solidFill>
                  <a:schemeClr val="bg1"/>
                </a:solidFill>
                <a:cs typeface="Arial" charset="0"/>
              </a:rPr>
              <a:pPr algn="ctr" fontAlgn="base">
                <a:spcBef>
                  <a:spcPct val="0"/>
                </a:spcBef>
                <a:spcAft>
                  <a:spcPct val="0"/>
                </a:spcAft>
              </a:pPr>
              <a:t>12</a:t>
            </a:fld>
            <a:endParaRPr lang="tr-TR" altLang="tr-TR">
              <a:solidFill>
                <a:schemeClr val="bg1"/>
              </a:solidFill>
              <a:cs typeface="Arial" charset="0"/>
            </a:endParaRPr>
          </a:p>
        </p:txBody>
      </p:sp>
      <p:cxnSp>
        <p:nvCxnSpPr>
          <p:cNvPr id="35" name="Düz Bağlayıcı 16"/>
          <p:cNvCxnSpPr/>
          <p:nvPr/>
        </p:nvCxnSpPr>
        <p:spPr>
          <a:xfrm>
            <a:off x="414338" y="2051050"/>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35852"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6" name="Dikdörtgen 5"/>
          <p:cNvSpPr/>
          <p:nvPr/>
        </p:nvSpPr>
        <p:spPr>
          <a:xfrm>
            <a:off x="1401763" y="2524125"/>
            <a:ext cx="9267825" cy="3216275"/>
          </a:xfrm>
          <a:prstGeom prst="rect">
            <a:avLst/>
          </a:prstGeom>
        </p:spPr>
        <p:txBody>
          <a:bodyPr>
            <a:spAutoFit/>
          </a:bodyPr>
          <a:lstStyle/>
          <a:p>
            <a:pPr marL="285750" indent="-285750">
              <a:spcBef>
                <a:spcPts val="800"/>
              </a:spcBef>
              <a:buClr>
                <a:srgbClr val="F37042"/>
              </a:buClr>
              <a:buFont typeface="Wingdings" pitchFamily="2" charset="2"/>
              <a:buChar char="§"/>
            </a:pPr>
            <a:r>
              <a:rPr lang="tr-TR" sz="2400">
                <a:latin typeface="Calibri" pitchFamily="34" charset="0"/>
              </a:rPr>
              <a:t>Başvuru yapan vatandaşlarımızdan yaşlı, engelli, hasta ve düşkünler ile şehit yakınları ve gazilere valilik/kaymakamlık içinde ve dışında danışma ve mihmandarlık</a:t>
            </a:r>
            <a:r>
              <a:rPr lang="tr-TR" sz="2400" b="1">
                <a:latin typeface="Calibri" pitchFamily="34" charset="0"/>
              </a:rPr>
              <a:t> </a:t>
            </a:r>
            <a:r>
              <a:rPr lang="tr-TR" sz="2400">
                <a:latin typeface="Calibri" pitchFamily="34" charset="0"/>
              </a:rPr>
              <a:t>hizmeti verilmelidir.</a:t>
            </a:r>
          </a:p>
          <a:p>
            <a:pPr marL="285750" indent="-285750">
              <a:spcBef>
                <a:spcPts val="800"/>
              </a:spcBef>
              <a:buClr>
                <a:srgbClr val="F37042"/>
              </a:buClr>
              <a:buFont typeface="Wingdings" pitchFamily="2" charset="2"/>
              <a:buChar char="§"/>
            </a:pPr>
            <a:r>
              <a:rPr lang="tr-TR" sz="2400">
                <a:latin typeface="Calibri" pitchFamily="34" charset="0"/>
              </a:rPr>
              <a:t>Vatandaşın sorunları asla küçümsenmemeli, yargılanmamalı, sadece etkin dinlemenin bile bazen çözüm getireceği unutulmamalıdır.</a:t>
            </a:r>
          </a:p>
          <a:p>
            <a:pPr marL="285750" indent="-285750">
              <a:spcBef>
                <a:spcPts val="800"/>
              </a:spcBef>
              <a:buClr>
                <a:srgbClr val="F37042"/>
              </a:buClr>
              <a:buFont typeface="Wingdings" pitchFamily="2" charset="2"/>
              <a:buChar char="§"/>
            </a:pPr>
            <a:r>
              <a:rPr lang="tr-TR" sz="2400">
                <a:latin typeface="Calibri" pitchFamily="34" charset="0"/>
              </a:rPr>
              <a:t>Başvuru konusunda bilgi güvenliğine özellikle dikkat edilmeli, 3. şahıslarla kesinlikle bilgi paylaşılmamalı, telefonda önemli bilgiler verilmemelidir.</a:t>
            </a:r>
          </a:p>
        </p:txBody>
      </p:sp>
      <p:sp>
        <p:nvSpPr>
          <p:cNvPr id="35854" name="Dikdörtgen 16"/>
          <p:cNvSpPr>
            <a:spLocks noChangeArrowheads="1"/>
          </p:cNvSpPr>
          <p:nvPr/>
        </p:nvSpPr>
        <p:spPr bwMode="auto">
          <a:xfrm>
            <a:off x="1525588" y="974725"/>
            <a:ext cx="9744075" cy="822325"/>
          </a:xfrm>
          <a:prstGeom prst="rect">
            <a:avLst/>
          </a:prstGeom>
          <a:noFill/>
          <a:ln w="9525">
            <a:noFill/>
            <a:miter lim="800000"/>
            <a:headEnd/>
            <a:tailEnd/>
          </a:ln>
        </p:spPr>
        <p:txBody>
          <a:bodyPr>
            <a:spAutoFit/>
          </a:bodyPr>
          <a:lstStyle/>
          <a:p>
            <a:r>
              <a:rPr lang="tr-TR" sz="2400" b="1">
                <a:latin typeface="Calibri" pitchFamily="34" charset="0"/>
              </a:rPr>
              <a:t>“Açık Kapının en güçlü yanı yüz yüze başvuru alması, güler yüzü, sıcak iletişimi, Açık Kapı personelinin özverili hizmetidir.”</a:t>
            </a:r>
            <a:endParaRPr lang="tr-TR" sz="240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37892"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37894"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SÜREÇ</a:t>
            </a:r>
          </a:p>
        </p:txBody>
      </p:sp>
      <p:pic>
        <p:nvPicPr>
          <p:cNvPr id="37895"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7898"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B2CF8EC4-9D9A-4B12-BFCD-69FBACF463E9}" type="slidenum">
              <a:rPr lang="tr-TR" altLang="tr-TR">
                <a:solidFill>
                  <a:schemeClr val="bg1"/>
                </a:solidFill>
                <a:cs typeface="Arial" charset="0"/>
              </a:rPr>
              <a:pPr algn="ctr" fontAlgn="base">
                <a:spcBef>
                  <a:spcPct val="0"/>
                </a:spcBef>
                <a:spcAft>
                  <a:spcPct val="0"/>
                </a:spcAft>
              </a:pPr>
              <a:t>13</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37900"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19" name="Shape 88"/>
          <p:cNvSpPr>
            <a:spLocks/>
          </p:cNvSpPr>
          <p:nvPr/>
        </p:nvSpPr>
        <p:spPr bwMode="auto">
          <a:xfrm flipH="1">
            <a:off x="1300163" y="1222375"/>
            <a:ext cx="10637837" cy="430213"/>
          </a:xfrm>
          <a:custGeom>
            <a:avLst/>
            <a:gdLst>
              <a:gd name="T0" fmla="*/ 0 w 7320330"/>
              <a:gd name="T1" fmla="*/ 2054 h 564835"/>
              <a:gd name="T2" fmla="*/ 23911007 w 7320330"/>
              <a:gd name="T3" fmla="*/ 0 h 564835"/>
              <a:gd name="T4" fmla="*/ 22898637 w 7320330"/>
              <a:gd name="T5" fmla="*/ 98890 h 564835"/>
              <a:gd name="T6" fmla="*/ 0 w 7320330"/>
              <a:gd name="T7" fmla="*/ 98890 h 564835"/>
              <a:gd name="T8" fmla="*/ 0 w 7320330"/>
              <a:gd name="T9" fmla="*/ 2054 h 564835"/>
              <a:gd name="T10" fmla="*/ 0 60000 65536"/>
              <a:gd name="T11" fmla="*/ 0 60000 65536"/>
              <a:gd name="T12" fmla="*/ 0 60000 65536"/>
              <a:gd name="T13" fmla="*/ 0 60000 65536"/>
              <a:gd name="T14" fmla="*/ 0 60000 65536"/>
              <a:gd name="T15" fmla="*/ 0 w 7320330"/>
              <a:gd name="T16" fmla="*/ 0 h 564835"/>
              <a:gd name="T17" fmla="*/ 7320330 w 7320330"/>
              <a:gd name="T18" fmla="*/ 564835 h 564835"/>
              <a:gd name="connsiteX0" fmla="*/ 0 w 7115968"/>
              <a:gd name="connsiteY0" fmla="*/ 23721 h 576827"/>
              <a:gd name="connsiteX1" fmla="*/ 7115968 w 7115968"/>
              <a:gd name="connsiteY1" fmla="*/ 0 h 576827"/>
              <a:gd name="connsiteX2" fmla="*/ 7010400 w 7115968"/>
              <a:gd name="connsiteY2" fmla="*/ 576827 h 576827"/>
              <a:gd name="connsiteX3" fmla="*/ 0 w 7115968"/>
              <a:gd name="connsiteY3" fmla="*/ 576827 h 576827"/>
              <a:gd name="connsiteX4" fmla="*/ 0 w 7115968"/>
              <a:gd name="connsiteY4" fmla="*/ 23721 h 57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5968" h="576827">
                <a:moveTo>
                  <a:pt x="0" y="23721"/>
                </a:moveTo>
                <a:lnTo>
                  <a:pt x="7115968" y="0"/>
                </a:lnTo>
                <a:lnTo>
                  <a:pt x="7010400" y="576827"/>
                </a:lnTo>
                <a:lnTo>
                  <a:pt x="0" y="576827"/>
                </a:lnTo>
                <a:lnTo>
                  <a:pt x="0" y="23721"/>
                </a:lnTo>
                <a:close/>
              </a:path>
            </a:pathLst>
          </a:custGeom>
          <a:solidFill>
            <a:schemeClr val="accent1">
              <a:lumMod val="50000"/>
            </a:schemeClr>
          </a:solidFill>
          <a:ln>
            <a:noFill/>
          </a:ln>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0"/>
              </a:spcBef>
              <a:spcAft>
                <a:spcPts val="0"/>
              </a:spcAft>
              <a:defRPr/>
            </a:pPr>
            <a:endParaRPr lang="tr-TR" altLang="tr-TR">
              <a:cs typeface="+mn-cs"/>
            </a:endParaRPr>
          </a:p>
        </p:txBody>
      </p:sp>
      <p:sp>
        <p:nvSpPr>
          <p:cNvPr id="37902" name="Dikdörtgen 15"/>
          <p:cNvSpPr>
            <a:spLocks noChangeArrowheads="1"/>
          </p:cNvSpPr>
          <p:nvPr/>
        </p:nvSpPr>
        <p:spPr bwMode="auto">
          <a:xfrm>
            <a:off x="1536700" y="1209675"/>
            <a:ext cx="9239250" cy="427038"/>
          </a:xfrm>
          <a:prstGeom prst="rect">
            <a:avLst/>
          </a:prstGeom>
          <a:noFill/>
          <a:ln w="9525">
            <a:noFill/>
            <a:miter lim="800000"/>
            <a:headEnd/>
            <a:tailEnd/>
          </a:ln>
        </p:spPr>
        <p:txBody>
          <a:bodyPr wrap="none">
            <a:spAutoFit/>
          </a:bodyPr>
          <a:lstStyle/>
          <a:p>
            <a:r>
              <a:rPr lang="tr-TR" altLang="tr-TR" sz="2200" b="1">
                <a:solidFill>
                  <a:schemeClr val="bg1"/>
                </a:solidFill>
                <a:latin typeface="Calibri" pitchFamily="34" charset="0"/>
                <a:cs typeface="Times New Roman" pitchFamily="18" charset="0"/>
              </a:rPr>
              <a:t>1. Vatandaşın Başvurusunun Sorumlularımız Tarafından Sisteme Kaydedilmesi</a:t>
            </a:r>
          </a:p>
        </p:txBody>
      </p:sp>
      <p:sp>
        <p:nvSpPr>
          <p:cNvPr id="23" name="Rectangle 2"/>
          <p:cNvSpPr>
            <a:spLocks/>
          </p:cNvSpPr>
          <p:nvPr/>
        </p:nvSpPr>
        <p:spPr bwMode="auto">
          <a:xfrm>
            <a:off x="414338" y="2070100"/>
            <a:ext cx="11523662" cy="523875"/>
          </a:xfrm>
          <a:prstGeom prst="rect">
            <a:avLst/>
          </a:prstGeom>
          <a:solidFill>
            <a:srgbClr val="1F4E79"/>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7904" name="Dikdörtgen 23"/>
          <p:cNvSpPr>
            <a:spLocks noChangeArrowheads="1"/>
          </p:cNvSpPr>
          <p:nvPr/>
        </p:nvSpPr>
        <p:spPr bwMode="auto">
          <a:xfrm>
            <a:off x="414338" y="2098675"/>
            <a:ext cx="11523662" cy="427038"/>
          </a:xfrm>
          <a:prstGeom prst="rect">
            <a:avLst/>
          </a:prstGeom>
          <a:noFill/>
          <a:ln w="9525">
            <a:noFill/>
            <a:miter lim="800000"/>
            <a:headEnd/>
            <a:tailEnd/>
          </a:ln>
        </p:spPr>
        <p:txBody>
          <a:bodyPr>
            <a:spAutoFit/>
          </a:bodyPr>
          <a:lstStyle/>
          <a:p>
            <a:pPr algn="ctr">
              <a:spcAft>
                <a:spcPts val="1200"/>
              </a:spcAft>
            </a:pPr>
            <a:r>
              <a:rPr lang="tr-TR" sz="2200" b="1">
                <a:solidFill>
                  <a:schemeClr val="bg1"/>
                </a:solidFill>
                <a:latin typeface="Calibri" pitchFamily="34" charset="0"/>
              </a:rPr>
              <a:t>Başvuru Alınırken Dikkat Edilmesi Gereken Hususlar</a:t>
            </a:r>
          </a:p>
        </p:txBody>
      </p:sp>
      <p:sp>
        <p:nvSpPr>
          <p:cNvPr id="25" name="Rectangle 2">
            <a:extLst/>
          </p:cNvPr>
          <p:cNvSpPr/>
          <p:nvPr/>
        </p:nvSpPr>
        <p:spPr>
          <a:xfrm>
            <a:off x="666750" y="2876550"/>
            <a:ext cx="11055350" cy="3294063"/>
          </a:xfrm>
          <a:prstGeom prst="rect">
            <a:avLst/>
          </a:prstGeom>
          <a:gradFill>
            <a:gsLst>
              <a:gs pos="0">
                <a:srgbClr val="2A547A"/>
              </a:gs>
              <a:gs pos="100000">
                <a:srgbClr val="21C0D7"/>
              </a:gs>
            </a:gsLst>
            <a:lin ang="2700000" scaled="0"/>
          </a:gradFill>
          <a:ln w="12700" cap="flat" cmpd="sng" algn="ctr">
            <a:noFill/>
            <a:prstDash val="solid"/>
            <a:miter lim="800000"/>
          </a:ln>
          <a:effectLst>
            <a:outerShdw blurRad="1270000" sx="85000" sy="85000" algn="ctr" rotWithShape="0">
              <a:sysClr val="windowText" lastClr="000000">
                <a:lumMod val="95000"/>
                <a:lumOff val="5000"/>
                <a:alpha val="40000"/>
              </a:sysClr>
            </a:outerShdw>
          </a:effectLst>
        </p:spPr>
        <p:txBody>
          <a:bodyPr anchor="ctr"/>
          <a:lstStyle/>
          <a:p>
            <a:pPr algn="ctr" defTabSz="457200" fontAlgn="auto">
              <a:spcBef>
                <a:spcPts val="0"/>
              </a:spcBef>
              <a:spcAft>
                <a:spcPts val="0"/>
              </a:spcAft>
              <a:defRPr/>
            </a:pPr>
            <a:endParaRPr lang="id-ID" sz="1350" kern="0">
              <a:solidFill>
                <a:prstClr val="white"/>
              </a:solidFill>
              <a:latin typeface="Calibri" panose="020F0502020204030204"/>
              <a:cs typeface="+mn-cs"/>
            </a:endParaRPr>
          </a:p>
        </p:txBody>
      </p:sp>
      <p:sp>
        <p:nvSpPr>
          <p:cNvPr id="26" name="Line 6"/>
          <p:cNvSpPr>
            <a:spLocks noChangeShapeType="1"/>
          </p:cNvSpPr>
          <p:nvPr/>
        </p:nvSpPr>
        <p:spPr bwMode="auto">
          <a:xfrm>
            <a:off x="6062663" y="2876550"/>
            <a:ext cx="0" cy="3446463"/>
          </a:xfrm>
          <a:prstGeom prst="line">
            <a:avLst/>
          </a:prstGeom>
          <a:noFill/>
          <a:ln w="25400">
            <a:solidFill>
              <a:schemeClr val="bg1"/>
            </a:solidFill>
            <a:miter lim="800000"/>
            <a:headEnd/>
            <a:tailEnd/>
          </a:ln>
        </p:spPr>
        <p:txBody>
          <a:bodyPr lIns="0" tIns="0" rIns="0" bIns="0"/>
          <a:lstStyle/>
          <a:p>
            <a:endParaRPr lang="tr-TR"/>
          </a:p>
        </p:txBody>
      </p:sp>
      <p:sp>
        <p:nvSpPr>
          <p:cNvPr id="27" name="AutoShape 62"/>
          <p:cNvSpPr>
            <a:spLocks/>
          </p:cNvSpPr>
          <p:nvPr/>
        </p:nvSpPr>
        <p:spPr bwMode="auto">
          <a:xfrm>
            <a:off x="946150" y="3957638"/>
            <a:ext cx="1058863" cy="1058862"/>
          </a:xfrm>
          <a:custGeom>
            <a:avLst/>
            <a:gdLst>
              <a:gd name="T0" fmla="*/ 0 w 21403"/>
              <a:gd name="T1" fmla="*/ 0 h 21404"/>
              <a:gd name="T2" fmla="*/ 21403 w 21403"/>
              <a:gd name="T3" fmla="*/ 21404 h 21404"/>
            </a:gdLst>
            <a:ahLst/>
            <a:cxnLst>
              <a:cxn ang="0">
                <a:pos x="16052" y="10081"/>
              </a:cxn>
              <a:cxn ang="0">
                <a:pos x="16052" y="18729"/>
              </a:cxn>
              <a:cxn ang="0">
                <a:pos x="2676" y="18729"/>
              </a:cxn>
              <a:cxn ang="0">
                <a:pos x="2676" y="5351"/>
              </a:cxn>
              <a:cxn ang="0">
                <a:pos x="11323" y="5351"/>
              </a:cxn>
              <a:cxn ang="0">
                <a:pos x="13998" y="2675"/>
              </a:cxn>
              <a:cxn ang="0">
                <a:pos x="0" y="2675"/>
              </a:cxn>
              <a:cxn ang="0">
                <a:pos x="0" y="21404"/>
              </a:cxn>
              <a:cxn ang="0">
                <a:pos x="18728" y="21404"/>
              </a:cxn>
              <a:cxn ang="0">
                <a:pos x="18728" y="7406"/>
              </a:cxn>
              <a:cxn ang="0">
                <a:pos x="16052" y="10081"/>
              </a:cxn>
              <a:cxn ang="0">
                <a:pos x="6627" y="11939"/>
              </a:cxn>
              <a:cxn ang="0">
                <a:pos x="5682" y="15723"/>
              </a:cxn>
              <a:cxn ang="0">
                <a:pos x="9465" y="14777"/>
              </a:cxn>
              <a:cxn ang="0">
                <a:pos x="18924" y="5318"/>
              </a:cxn>
              <a:cxn ang="0">
                <a:pos x="16085" y="2479"/>
              </a:cxn>
              <a:cxn ang="0">
                <a:pos x="6627" y="11939"/>
              </a:cxn>
              <a:cxn ang="0">
                <a:pos x="20816" y="587"/>
              </a:cxn>
              <a:cxn ang="0">
                <a:pos x="20816" y="3426"/>
              </a:cxn>
              <a:cxn ang="0">
                <a:pos x="19870" y="4372"/>
              </a:cxn>
              <a:cxn ang="0">
                <a:pos x="17031" y="1533"/>
              </a:cxn>
              <a:cxn ang="0">
                <a:pos x="17977" y="587"/>
              </a:cxn>
              <a:cxn ang="0">
                <a:pos x="20816" y="587"/>
              </a:cxn>
              <a:cxn ang="0">
                <a:pos x="20816" y="587"/>
              </a:cxn>
              <a:cxn ang="0">
                <a:pos x="20816" y="587"/>
              </a:cxn>
            </a:cxnLst>
            <a:rect l="T0" t="T1" r="T2" b="T3"/>
            <a:pathLst>
              <a:path w="21403" h="21404">
                <a:moveTo>
                  <a:pt x="16052" y="10081"/>
                </a:moveTo>
                <a:lnTo>
                  <a:pt x="16052" y="18729"/>
                </a:lnTo>
                <a:lnTo>
                  <a:pt x="2676" y="18729"/>
                </a:lnTo>
                <a:lnTo>
                  <a:pt x="2676" y="5351"/>
                </a:lnTo>
                <a:lnTo>
                  <a:pt x="11323" y="5351"/>
                </a:lnTo>
                <a:lnTo>
                  <a:pt x="13998" y="2675"/>
                </a:lnTo>
                <a:lnTo>
                  <a:pt x="0" y="2675"/>
                </a:lnTo>
                <a:lnTo>
                  <a:pt x="0" y="21404"/>
                </a:lnTo>
                <a:lnTo>
                  <a:pt x="18728" y="21404"/>
                </a:lnTo>
                <a:lnTo>
                  <a:pt x="18728" y="7406"/>
                </a:lnTo>
                <a:cubicBezTo>
                  <a:pt x="18728" y="7406"/>
                  <a:pt x="16052" y="10081"/>
                  <a:pt x="16052" y="10081"/>
                </a:cubicBezTo>
                <a:close/>
                <a:moveTo>
                  <a:pt x="6627" y="11939"/>
                </a:moveTo>
                <a:lnTo>
                  <a:pt x="5682" y="15723"/>
                </a:lnTo>
                <a:lnTo>
                  <a:pt x="9465" y="14777"/>
                </a:lnTo>
                <a:lnTo>
                  <a:pt x="18924" y="5318"/>
                </a:lnTo>
                <a:lnTo>
                  <a:pt x="16085" y="2479"/>
                </a:lnTo>
                <a:cubicBezTo>
                  <a:pt x="16085" y="2479"/>
                  <a:pt x="6627" y="11939"/>
                  <a:pt x="6627" y="11939"/>
                </a:cubicBezTo>
                <a:close/>
                <a:moveTo>
                  <a:pt x="20816" y="587"/>
                </a:moveTo>
                <a:cubicBezTo>
                  <a:pt x="21600" y="1371"/>
                  <a:pt x="21598" y="2642"/>
                  <a:pt x="20816" y="3426"/>
                </a:cubicBezTo>
                <a:lnTo>
                  <a:pt x="19870" y="4372"/>
                </a:lnTo>
                <a:lnTo>
                  <a:pt x="17031" y="1533"/>
                </a:lnTo>
                <a:lnTo>
                  <a:pt x="17977" y="587"/>
                </a:lnTo>
                <a:cubicBezTo>
                  <a:pt x="18761" y="-195"/>
                  <a:pt x="20032" y="-196"/>
                  <a:pt x="20816" y="587"/>
                </a:cubicBezTo>
                <a:cubicBezTo>
                  <a:pt x="20816" y="587"/>
                  <a:pt x="20816" y="587"/>
                  <a:pt x="20816" y="587"/>
                </a:cubicBezTo>
                <a:close/>
                <a:moveTo>
                  <a:pt x="20816" y="587"/>
                </a:moveTo>
              </a:path>
            </a:pathLst>
          </a:custGeom>
          <a:solidFill>
            <a:srgbClr val="FFFFFF"/>
          </a:solidFill>
          <a:ln w="9525">
            <a:noFill/>
            <a:round/>
            <a:headEnd/>
            <a:tailEnd/>
          </a:ln>
        </p:spPr>
        <p:txBody>
          <a:bodyPr lIns="0" tIns="0" rIns="0" bIns="0"/>
          <a:lstStyle/>
          <a:p>
            <a:endParaRPr lang="tr-TR"/>
          </a:p>
        </p:txBody>
      </p:sp>
      <p:sp>
        <p:nvSpPr>
          <p:cNvPr id="37908" name="Metin kutusu 27"/>
          <p:cNvSpPr txBox="1">
            <a:spLocks noChangeArrowheads="1"/>
          </p:cNvSpPr>
          <p:nvPr/>
        </p:nvSpPr>
        <p:spPr bwMode="auto">
          <a:xfrm>
            <a:off x="2132013" y="3286125"/>
            <a:ext cx="3773487" cy="2400300"/>
          </a:xfrm>
          <a:prstGeom prst="rect">
            <a:avLst/>
          </a:prstGeom>
          <a:noFill/>
          <a:ln w="9525">
            <a:noFill/>
            <a:miter lim="800000"/>
            <a:headEnd/>
            <a:tailEnd/>
          </a:ln>
        </p:spPr>
        <p:txBody>
          <a:bodyPr>
            <a:spAutoFit/>
          </a:bodyPr>
          <a:lstStyle/>
          <a:p>
            <a:pPr marL="342900" indent="-342900">
              <a:spcBef>
                <a:spcPts val="1200"/>
              </a:spcBef>
              <a:buFont typeface="Wingdings" pitchFamily="2" charset="2"/>
              <a:buChar char="§"/>
            </a:pPr>
            <a:r>
              <a:rPr lang="tr-TR" sz="2000" b="1">
                <a:solidFill>
                  <a:schemeClr val="bg1"/>
                </a:solidFill>
                <a:latin typeface="Calibri" pitchFamily="34" charset="0"/>
              </a:rPr>
              <a:t>Vatandaşın başvurusu bizzat sorumlular tarafından özüne dokunulmadan anlaşılır bir ifade ile sisteme kaydedilmelidir. </a:t>
            </a:r>
          </a:p>
          <a:p>
            <a:pPr marL="342900" indent="-342900">
              <a:spcBef>
                <a:spcPts val="1200"/>
              </a:spcBef>
              <a:buFont typeface="Wingdings" pitchFamily="2" charset="2"/>
              <a:buChar char="§"/>
            </a:pPr>
            <a:r>
              <a:rPr lang="tr-TR" sz="2000" b="1">
                <a:solidFill>
                  <a:schemeClr val="bg1"/>
                </a:solidFill>
                <a:latin typeface="Calibri" pitchFamily="34" charset="0"/>
              </a:rPr>
              <a:t>Noktalama işaretlerine, üsluba ve anlatıma önem verilmelidir. </a:t>
            </a:r>
          </a:p>
        </p:txBody>
      </p:sp>
      <p:sp>
        <p:nvSpPr>
          <p:cNvPr id="37909" name="Dikdörtgen 5"/>
          <p:cNvSpPr>
            <a:spLocks noChangeArrowheads="1"/>
          </p:cNvSpPr>
          <p:nvPr/>
        </p:nvSpPr>
        <p:spPr bwMode="auto">
          <a:xfrm>
            <a:off x="6378575" y="3146425"/>
            <a:ext cx="5202238" cy="2754313"/>
          </a:xfrm>
          <a:prstGeom prst="rect">
            <a:avLst/>
          </a:prstGeom>
          <a:noFill/>
          <a:ln w="9525">
            <a:noFill/>
            <a:miter lim="800000"/>
            <a:headEnd/>
            <a:tailEnd/>
          </a:ln>
        </p:spPr>
        <p:txBody>
          <a:bodyPr>
            <a:spAutoFit/>
          </a:bodyPr>
          <a:lstStyle/>
          <a:p>
            <a:pPr>
              <a:spcBef>
                <a:spcPts val="1200"/>
              </a:spcBef>
            </a:pPr>
            <a:r>
              <a:rPr lang="tr-TR" sz="1700" b="1">
                <a:latin typeface="Calibri" pitchFamily="34" charset="0"/>
              </a:rPr>
              <a:t>Sayın Yetkili;</a:t>
            </a:r>
          </a:p>
          <a:p>
            <a:pPr>
              <a:spcBef>
                <a:spcPts val="1200"/>
              </a:spcBef>
            </a:pPr>
            <a:r>
              <a:rPr lang="tr-TR" sz="1700" b="1">
                <a:latin typeface="Calibri" pitchFamily="34" charset="0"/>
              </a:rPr>
              <a:t>“</a:t>
            </a:r>
            <a:r>
              <a:rPr lang="tr-TR" sz="1700">
                <a:latin typeface="Calibri" pitchFamily="34" charset="0"/>
              </a:rPr>
              <a:t>Üç çocuk annesiyim. 13 aylık olan çocuğumun ciddi bir hastalığı var ve bu hastalığın tedavisine ilişkin masrafları eşimin de çalışmıyor olması nedeniyle karşılamakta güçlük çekiyorum. Aynı zamanda maddi sıkıntılarımız nedeniyle iki aylık kiramızı da ödeyememiş durumdayız. Maddi yardım talep ediyorum.</a:t>
            </a:r>
            <a:r>
              <a:rPr lang="tr-TR" sz="1700" b="1">
                <a:latin typeface="Calibri" pitchFamily="34" charset="0"/>
              </a:rPr>
              <a:t>”</a:t>
            </a:r>
          </a:p>
          <a:p>
            <a:pPr>
              <a:spcBef>
                <a:spcPts val="1200"/>
              </a:spcBef>
            </a:pPr>
            <a:r>
              <a:rPr lang="tr-TR" sz="1700" b="1">
                <a:latin typeface="Calibri" pitchFamily="34" charset="0"/>
              </a:rPr>
              <a:t>Konu ile ilgili gerekli değerlendirmelerin yapılarak tarafımıza bilgi verilmesini talep ederim.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down)">
                                      <p:cBhvr>
                                        <p:cTn id="8" dur="500"/>
                                        <p:tgtEl>
                                          <p:spTgt spid="26"/>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down)">
                                      <p:cBhvr>
                                        <p:cTn id="12" dur="500"/>
                                        <p:tgtEl>
                                          <p:spTgt spid="27"/>
                                        </p:tgtEl>
                                      </p:cBhvr>
                                    </p:animEffect>
                                  </p:childTnLst>
                                </p:cTn>
                              </p:par>
                              <p:par>
                                <p:cTn id="13" presetID="2" presetClass="entr" presetSubtype="2" decel="10000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750" fill="hold"/>
                                        <p:tgtEl>
                                          <p:spTgt spid="25"/>
                                        </p:tgtEl>
                                        <p:attrNameLst>
                                          <p:attrName>ppt_x</p:attrName>
                                        </p:attrNameLst>
                                      </p:cBhvr>
                                      <p:tavLst>
                                        <p:tav tm="0">
                                          <p:val>
                                            <p:strVal val="1+#ppt_w/2"/>
                                          </p:val>
                                        </p:tav>
                                        <p:tav tm="100000">
                                          <p:val>
                                            <p:strVal val="#ppt_x"/>
                                          </p:val>
                                        </p:tav>
                                      </p:tavLst>
                                    </p:anim>
                                    <p:anim calcmode="lin" valueType="num">
                                      <p:cBhvr additive="base">
                                        <p:cTn id="16"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39940"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39942"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SÜREÇ</a:t>
            </a:r>
          </a:p>
        </p:txBody>
      </p:sp>
      <p:pic>
        <p:nvPicPr>
          <p:cNvPr id="39943"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9946"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DCF35882-F8EB-4774-9817-8309B8778D63}" type="slidenum">
              <a:rPr lang="tr-TR" altLang="tr-TR">
                <a:solidFill>
                  <a:schemeClr val="bg1"/>
                </a:solidFill>
                <a:cs typeface="Arial" charset="0"/>
              </a:rPr>
              <a:pPr algn="ctr" fontAlgn="base">
                <a:spcBef>
                  <a:spcPct val="0"/>
                </a:spcBef>
                <a:spcAft>
                  <a:spcPct val="0"/>
                </a:spcAft>
              </a:pPr>
              <a:t>14</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39948"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19" name="Shape 88"/>
          <p:cNvSpPr>
            <a:spLocks/>
          </p:cNvSpPr>
          <p:nvPr/>
        </p:nvSpPr>
        <p:spPr bwMode="auto">
          <a:xfrm flipH="1">
            <a:off x="1300163" y="1222375"/>
            <a:ext cx="10637837" cy="430213"/>
          </a:xfrm>
          <a:custGeom>
            <a:avLst/>
            <a:gdLst>
              <a:gd name="T0" fmla="*/ 0 w 7320330"/>
              <a:gd name="T1" fmla="*/ 2054 h 564835"/>
              <a:gd name="T2" fmla="*/ 23911007 w 7320330"/>
              <a:gd name="T3" fmla="*/ 0 h 564835"/>
              <a:gd name="T4" fmla="*/ 22898637 w 7320330"/>
              <a:gd name="T5" fmla="*/ 98890 h 564835"/>
              <a:gd name="T6" fmla="*/ 0 w 7320330"/>
              <a:gd name="T7" fmla="*/ 98890 h 564835"/>
              <a:gd name="T8" fmla="*/ 0 w 7320330"/>
              <a:gd name="T9" fmla="*/ 2054 h 564835"/>
              <a:gd name="T10" fmla="*/ 0 60000 65536"/>
              <a:gd name="T11" fmla="*/ 0 60000 65536"/>
              <a:gd name="T12" fmla="*/ 0 60000 65536"/>
              <a:gd name="T13" fmla="*/ 0 60000 65536"/>
              <a:gd name="T14" fmla="*/ 0 60000 65536"/>
              <a:gd name="T15" fmla="*/ 0 w 7320330"/>
              <a:gd name="T16" fmla="*/ 0 h 564835"/>
              <a:gd name="T17" fmla="*/ 7320330 w 7320330"/>
              <a:gd name="T18" fmla="*/ 564835 h 564835"/>
              <a:gd name="connsiteX0" fmla="*/ 0 w 7115968"/>
              <a:gd name="connsiteY0" fmla="*/ 23721 h 576827"/>
              <a:gd name="connsiteX1" fmla="*/ 7115968 w 7115968"/>
              <a:gd name="connsiteY1" fmla="*/ 0 h 576827"/>
              <a:gd name="connsiteX2" fmla="*/ 7010400 w 7115968"/>
              <a:gd name="connsiteY2" fmla="*/ 576827 h 576827"/>
              <a:gd name="connsiteX3" fmla="*/ 0 w 7115968"/>
              <a:gd name="connsiteY3" fmla="*/ 576827 h 576827"/>
              <a:gd name="connsiteX4" fmla="*/ 0 w 7115968"/>
              <a:gd name="connsiteY4" fmla="*/ 23721 h 57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5968" h="576827">
                <a:moveTo>
                  <a:pt x="0" y="23721"/>
                </a:moveTo>
                <a:lnTo>
                  <a:pt x="7115968" y="0"/>
                </a:lnTo>
                <a:lnTo>
                  <a:pt x="7010400" y="576827"/>
                </a:lnTo>
                <a:lnTo>
                  <a:pt x="0" y="576827"/>
                </a:lnTo>
                <a:lnTo>
                  <a:pt x="0" y="23721"/>
                </a:lnTo>
                <a:close/>
              </a:path>
            </a:pathLst>
          </a:custGeom>
          <a:solidFill>
            <a:schemeClr val="accent1">
              <a:lumMod val="50000"/>
            </a:schemeClr>
          </a:solidFill>
          <a:ln>
            <a:noFill/>
          </a:ln>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0"/>
              </a:spcBef>
              <a:spcAft>
                <a:spcPts val="0"/>
              </a:spcAft>
              <a:defRPr/>
            </a:pPr>
            <a:endParaRPr lang="tr-TR" altLang="tr-TR">
              <a:cs typeface="+mn-cs"/>
            </a:endParaRPr>
          </a:p>
        </p:txBody>
      </p:sp>
      <p:sp>
        <p:nvSpPr>
          <p:cNvPr id="39950" name="Dikdörtgen 15"/>
          <p:cNvSpPr>
            <a:spLocks noChangeArrowheads="1"/>
          </p:cNvSpPr>
          <p:nvPr/>
        </p:nvSpPr>
        <p:spPr bwMode="auto">
          <a:xfrm>
            <a:off x="1536700" y="1209675"/>
            <a:ext cx="9239250" cy="427038"/>
          </a:xfrm>
          <a:prstGeom prst="rect">
            <a:avLst/>
          </a:prstGeom>
          <a:noFill/>
          <a:ln w="9525">
            <a:noFill/>
            <a:miter lim="800000"/>
            <a:headEnd/>
            <a:tailEnd/>
          </a:ln>
        </p:spPr>
        <p:txBody>
          <a:bodyPr wrap="none">
            <a:spAutoFit/>
          </a:bodyPr>
          <a:lstStyle/>
          <a:p>
            <a:r>
              <a:rPr lang="tr-TR" altLang="tr-TR" sz="2200" b="1">
                <a:solidFill>
                  <a:schemeClr val="bg1"/>
                </a:solidFill>
                <a:latin typeface="Calibri" pitchFamily="34" charset="0"/>
                <a:cs typeface="Times New Roman" pitchFamily="18" charset="0"/>
              </a:rPr>
              <a:t>1. Vatandaşın Başvurusunun Sorumlularımız Tarafından Sisteme Kaydedilmesi</a:t>
            </a:r>
          </a:p>
        </p:txBody>
      </p:sp>
      <p:sp>
        <p:nvSpPr>
          <p:cNvPr id="23" name="Rectangle 2"/>
          <p:cNvSpPr>
            <a:spLocks/>
          </p:cNvSpPr>
          <p:nvPr/>
        </p:nvSpPr>
        <p:spPr bwMode="auto">
          <a:xfrm>
            <a:off x="414338" y="1933575"/>
            <a:ext cx="11523662" cy="523875"/>
          </a:xfrm>
          <a:prstGeom prst="rect">
            <a:avLst/>
          </a:prstGeom>
          <a:solidFill>
            <a:srgbClr val="1F4E79"/>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9952" name="Dikdörtgen 23"/>
          <p:cNvSpPr>
            <a:spLocks noChangeArrowheads="1"/>
          </p:cNvSpPr>
          <p:nvPr/>
        </p:nvSpPr>
        <p:spPr bwMode="auto">
          <a:xfrm>
            <a:off x="414338" y="1933575"/>
            <a:ext cx="11523662" cy="427038"/>
          </a:xfrm>
          <a:prstGeom prst="rect">
            <a:avLst/>
          </a:prstGeom>
          <a:noFill/>
          <a:ln w="9525">
            <a:noFill/>
            <a:miter lim="800000"/>
            <a:headEnd/>
            <a:tailEnd/>
          </a:ln>
        </p:spPr>
        <p:txBody>
          <a:bodyPr>
            <a:spAutoFit/>
          </a:bodyPr>
          <a:lstStyle/>
          <a:p>
            <a:pPr algn="ctr">
              <a:spcAft>
                <a:spcPts val="1200"/>
              </a:spcAft>
            </a:pPr>
            <a:r>
              <a:rPr lang="tr-TR" sz="2200" b="1">
                <a:solidFill>
                  <a:schemeClr val="bg1"/>
                </a:solidFill>
                <a:latin typeface="Calibri" pitchFamily="34" charset="0"/>
              </a:rPr>
              <a:t>Başvuru Alınırken Dikkat Edilmesi Gereken Hususlar</a:t>
            </a:r>
          </a:p>
        </p:txBody>
      </p:sp>
      <p:sp>
        <p:nvSpPr>
          <p:cNvPr id="25" name="Rectangle 2">
            <a:extLst/>
          </p:cNvPr>
          <p:cNvSpPr/>
          <p:nvPr/>
        </p:nvSpPr>
        <p:spPr>
          <a:xfrm>
            <a:off x="666750" y="2711450"/>
            <a:ext cx="11055350" cy="3459163"/>
          </a:xfrm>
          <a:prstGeom prst="rect">
            <a:avLst/>
          </a:prstGeom>
          <a:gradFill>
            <a:gsLst>
              <a:gs pos="0">
                <a:srgbClr val="2A547A"/>
              </a:gs>
              <a:gs pos="100000">
                <a:srgbClr val="21C0D7"/>
              </a:gs>
            </a:gsLst>
            <a:lin ang="2700000" scaled="0"/>
          </a:gradFill>
          <a:ln w="12700" cap="flat" cmpd="sng" algn="ctr">
            <a:noFill/>
            <a:prstDash val="solid"/>
            <a:miter lim="800000"/>
          </a:ln>
          <a:effectLst>
            <a:outerShdw blurRad="1270000" sx="85000" sy="85000" algn="ctr" rotWithShape="0">
              <a:sysClr val="windowText" lastClr="000000">
                <a:lumMod val="95000"/>
                <a:lumOff val="5000"/>
                <a:alpha val="40000"/>
              </a:sysClr>
            </a:outerShdw>
          </a:effectLst>
        </p:spPr>
        <p:txBody>
          <a:bodyPr anchor="ctr"/>
          <a:lstStyle/>
          <a:p>
            <a:pPr algn="ctr" defTabSz="457200" fontAlgn="auto">
              <a:spcBef>
                <a:spcPts val="0"/>
              </a:spcBef>
              <a:spcAft>
                <a:spcPts val="0"/>
              </a:spcAft>
              <a:defRPr/>
            </a:pPr>
            <a:endParaRPr lang="id-ID" sz="1350" kern="0">
              <a:solidFill>
                <a:prstClr val="white"/>
              </a:solidFill>
              <a:latin typeface="Calibri" panose="020F0502020204030204"/>
              <a:cs typeface="+mn-cs"/>
            </a:endParaRPr>
          </a:p>
        </p:txBody>
      </p:sp>
      <p:sp>
        <p:nvSpPr>
          <p:cNvPr id="26" name="Line 6"/>
          <p:cNvSpPr>
            <a:spLocks noChangeShapeType="1"/>
          </p:cNvSpPr>
          <p:nvPr/>
        </p:nvSpPr>
        <p:spPr bwMode="auto">
          <a:xfrm>
            <a:off x="6053138" y="2711450"/>
            <a:ext cx="9525" cy="3451225"/>
          </a:xfrm>
          <a:prstGeom prst="line">
            <a:avLst/>
          </a:prstGeom>
          <a:noFill/>
          <a:ln w="25400">
            <a:solidFill>
              <a:schemeClr val="bg1"/>
            </a:solidFill>
            <a:miter lim="800000"/>
            <a:headEnd/>
            <a:tailEnd/>
          </a:ln>
        </p:spPr>
        <p:txBody>
          <a:bodyPr lIns="0" tIns="0" rIns="0" bIns="0"/>
          <a:lstStyle/>
          <a:p>
            <a:endParaRPr lang="tr-TR"/>
          </a:p>
        </p:txBody>
      </p:sp>
      <p:sp>
        <p:nvSpPr>
          <p:cNvPr id="27" name="AutoShape 62"/>
          <p:cNvSpPr>
            <a:spLocks/>
          </p:cNvSpPr>
          <p:nvPr/>
        </p:nvSpPr>
        <p:spPr bwMode="auto">
          <a:xfrm>
            <a:off x="946150" y="3957638"/>
            <a:ext cx="1058863" cy="1058862"/>
          </a:xfrm>
          <a:custGeom>
            <a:avLst/>
            <a:gdLst>
              <a:gd name="T0" fmla="*/ 0 w 21403"/>
              <a:gd name="T1" fmla="*/ 0 h 21404"/>
              <a:gd name="T2" fmla="*/ 21403 w 21403"/>
              <a:gd name="T3" fmla="*/ 21404 h 21404"/>
            </a:gdLst>
            <a:ahLst/>
            <a:cxnLst>
              <a:cxn ang="0">
                <a:pos x="16052" y="10081"/>
              </a:cxn>
              <a:cxn ang="0">
                <a:pos x="16052" y="18729"/>
              </a:cxn>
              <a:cxn ang="0">
                <a:pos x="2676" y="18729"/>
              </a:cxn>
              <a:cxn ang="0">
                <a:pos x="2676" y="5351"/>
              </a:cxn>
              <a:cxn ang="0">
                <a:pos x="11323" y="5351"/>
              </a:cxn>
              <a:cxn ang="0">
                <a:pos x="13998" y="2675"/>
              </a:cxn>
              <a:cxn ang="0">
                <a:pos x="0" y="2675"/>
              </a:cxn>
              <a:cxn ang="0">
                <a:pos x="0" y="21404"/>
              </a:cxn>
              <a:cxn ang="0">
                <a:pos x="18728" y="21404"/>
              </a:cxn>
              <a:cxn ang="0">
                <a:pos x="18728" y="7406"/>
              </a:cxn>
              <a:cxn ang="0">
                <a:pos x="16052" y="10081"/>
              </a:cxn>
              <a:cxn ang="0">
                <a:pos x="6627" y="11939"/>
              </a:cxn>
              <a:cxn ang="0">
                <a:pos x="5682" y="15723"/>
              </a:cxn>
              <a:cxn ang="0">
                <a:pos x="9465" y="14777"/>
              </a:cxn>
              <a:cxn ang="0">
                <a:pos x="18924" y="5318"/>
              </a:cxn>
              <a:cxn ang="0">
                <a:pos x="16085" y="2479"/>
              </a:cxn>
              <a:cxn ang="0">
                <a:pos x="6627" y="11939"/>
              </a:cxn>
              <a:cxn ang="0">
                <a:pos x="20816" y="587"/>
              </a:cxn>
              <a:cxn ang="0">
                <a:pos x="20816" y="3426"/>
              </a:cxn>
              <a:cxn ang="0">
                <a:pos x="19870" y="4372"/>
              </a:cxn>
              <a:cxn ang="0">
                <a:pos x="17031" y="1533"/>
              </a:cxn>
              <a:cxn ang="0">
                <a:pos x="17977" y="587"/>
              </a:cxn>
              <a:cxn ang="0">
                <a:pos x="20816" y="587"/>
              </a:cxn>
              <a:cxn ang="0">
                <a:pos x="20816" y="587"/>
              </a:cxn>
              <a:cxn ang="0">
                <a:pos x="20816" y="587"/>
              </a:cxn>
            </a:cxnLst>
            <a:rect l="T0" t="T1" r="T2" b="T3"/>
            <a:pathLst>
              <a:path w="21403" h="21404">
                <a:moveTo>
                  <a:pt x="16052" y="10081"/>
                </a:moveTo>
                <a:lnTo>
                  <a:pt x="16052" y="18729"/>
                </a:lnTo>
                <a:lnTo>
                  <a:pt x="2676" y="18729"/>
                </a:lnTo>
                <a:lnTo>
                  <a:pt x="2676" y="5351"/>
                </a:lnTo>
                <a:lnTo>
                  <a:pt x="11323" y="5351"/>
                </a:lnTo>
                <a:lnTo>
                  <a:pt x="13998" y="2675"/>
                </a:lnTo>
                <a:lnTo>
                  <a:pt x="0" y="2675"/>
                </a:lnTo>
                <a:lnTo>
                  <a:pt x="0" y="21404"/>
                </a:lnTo>
                <a:lnTo>
                  <a:pt x="18728" y="21404"/>
                </a:lnTo>
                <a:lnTo>
                  <a:pt x="18728" y="7406"/>
                </a:lnTo>
                <a:cubicBezTo>
                  <a:pt x="18728" y="7406"/>
                  <a:pt x="16052" y="10081"/>
                  <a:pt x="16052" y="10081"/>
                </a:cubicBezTo>
                <a:close/>
                <a:moveTo>
                  <a:pt x="6627" y="11939"/>
                </a:moveTo>
                <a:lnTo>
                  <a:pt x="5682" y="15723"/>
                </a:lnTo>
                <a:lnTo>
                  <a:pt x="9465" y="14777"/>
                </a:lnTo>
                <a:lnTo>
                  <a:pt x="18924" y="5318"/>
                </a:lnTo>
                <a:lnTo>
                  <a:pt x="16085" y="2479"/>
                </a:lnTo>
                <a:cubicBezTo>
                  <a:pt x="16085" y="2479"/>
                  <a:pt x="6627" y="11939"/>
                  <a:pt x="6627" y="11939"/>
                </a:cubicBezTo>
                <a:close/>
                <a:moveTo>
                  <a:pt x="20816" y="587"/>
                </a:moveTo>
                <a:cubicBezTo>
                  <a:pt x="21600" y="1371"/>
                  <a:pt x="21598" y="2642"/>
                  <a:pt x="20816" y="3426"/>
                </a:cubicBezTo>
                <a:lnTo>
                  <a:pt x="19870" y="4372"/>
                </a:lnTo>
                <a:lnTo>
                  <a:pt x="17031" y="1533"/>
                </a:lnTo>
                <a:lnTo>
                  <a:pt x="17977" y="587"/>
                </a:lnTo>
                <a:cubicBezTo>
                  <a:pt x="18761" y="-195"/>
                  <a:pt x="20032" y="-196"/>
                  <a:pt x="20816" y="587"/>
                </a:cubicBezTo>
                <a:cubicBezTo>
                  <a:pt x="20816" y="587"/>
                  <a:pt x="20816" y="587"/>
                  <a:pt x="20816" y="587"/>
                </a:cubicBezTo>
                <a:close/>
                <a:moveTo>
                  <a:pt x="20816" y="587"/>
                </a:moveTo>
              </a:path>
            </a:pathLst>
          </a:custGeom>
          <a:solidFill>
            <a:srgbClr val="FFFFFF"/>
          </a:solidFill>
          <a:ln w="9525">
            <a:noFill/>
            <a:round/>
            <a:headEnd/>
            <a:tailEnd/>
          </a:ln>
        </p:spPr>
        <p:txBody>
          <a:bodyPr lIns="0" tIns="0" rIns="0" bIns="0"/>
          <a:lstStyle/>
          <a:p>
            <a:endParaRPr lang="tr-TR"/>
          </a:p>
        </p:txBody>
      </p:sp>
      <p:sp>
        <p:nvSpPr>
          <p:cNvPr id="39956" name="Metin kutusu 27"/>
          <p:cNvSpPr txBox="1">
            <a:spLocks noChangeArrowheads="1"/>
          </p:cNvSpPr>
          <p:nvPr/>
        </p:nvSpPr>
        <p:spPr bwMode="auto">
          <a:xfrm>
            <a:off x="2143125" y="2770188"/>
            <a:ext cx="3771900" cy="3206750"/>
          </a:xfrm>
          <a:prstGeom prst="rect">
            <a:avLst/>
          </a:prstGeom>
          <a:noFill/>
          <a:ln w="9525">
            <a:noFill/>
            <a:miter lim="800000"/>
            <a:headEnd/>
            <a:tailEnd/>
          </a:ln>
        </p:spPr>
        <p:txBody>
          <a:bodyPr>
            <a:spAutoFit/>
          </a:bodyPr>
          <a:lstStyle/>
          <a:p>
            <a:pPr marL="342900" indent="-342900">
              <a:spcBef>
                <a:spcPts val="1200"/>
              </a:spcBef>
              <a:buFont typeface="Wingdings" pitchFamily="2" charset="2"/>
              <a:buChar char="§"/>
            </a:pPr>
            <a:r>
              <a:rPr lang="tr-TR" sz="1600" b="1">
                <a:solidFill>
                  <a:schemeClr val="bg1"/>
                </a:solidFill>
                <a:latin typeface="Calibri" pitchFamily="34" charset="0"/>
              </a:rPr>
              <a:t>Sistemde </a:t>
            </a:r>
            <a:r>
              <a:rPr lang="tr-TR" sz="2000" b="1">
                <a:solidFill>
                  <a:schemeClr val="bg1"/>
                </a:solidFill>
                <a:latin typeface="Calibri" pitchFamily="34" charset="0"/>
              </a:rPr>
              <a:t>17</a:t>
            </a:r>
            <a:r>
              <a:rPr lang="tr-TR" sz="1600" b="1">
                <a:solidFill>
                  <a:schemeClr val="bg1"/>
                </a:solidFill>
                <a:latin typeface="Calibri" pitchFamily="34" charset="0"/>
              </a:rPr>
              <a:t> </a:t>
            </a:r>
            <a:r>
              <a:rPr lang="tr-TR" sz="2000" b="1">
                <a:solidFill>
                  <a:schemeClr val="bg1"/>
                </a:solidFill>
                <a:latin typeface="Calibri" pitchFamily="34" charset="0"/>
              </a:rPr>
              <a:t>ana hizmet </a:t>
            </a:r>
            <a:r>
              <a:rPr lang="tr-TR" sz="1600" b="1">
                <a:solidFill>
                  <a:schemeClr val="bg1"/>
                </a:solidFill>
                <a:latin typeface="Calibri" pitchFamily="34" charset="0"/>
              </a:rPr>
              <a:t>kategorisi</a:t>
            </a:r>
            <a:r>
              <a:rPr lang="tr-TR" sz="2000" b="1">
                <a:solidFill>
                  <a:schemeClr val="bg1"/>
                </a:solidFill>
                <a:latin typeface="Calibri" pitchFamily="34" charset="0"/>
              </a:rPr>
              <a:t> ve 322 alt hizmet </a:t>
            </a:r>
            <a:r>
              <a:rPr lang="tr-TR" sz="1600" b="1">
                <a:solidFill>
                  <a:schemeClr val="bg1"/>
                </a:solidFill>
                <a:latin typeface="Calibri" pitchFamily="34" charset="0"/>
              </a:rPr>
              <a:t>kategorisi yer almaktadır.  </a:t>
            </a:r>
          </a:p>
          <a:p>
            <a:pPr marL="342900" indent="-342900">
              <a:spcBef>
                <a:spcPts val="1200"/>
              </a:spcBef>
              <a:buFont typeface="Wingdings" pitchFamily="2" charset="2"/>
              <a:buChar char="§"/>
            </a:pPr>
            <a:r>
              <a:rPr lang="tr-TR" sz="1600" b="1">
                <a:solidFill>
                  <a:schemeClr val="bg1"/>
                </a:solidFill>
                <a:latin typeface="Calibri" pitchFamily="34" charset="0"/>
              </a:rPr>
              <a:t>Alt hizmet kategorilerinde yapılan seçimlerde genelde bilindik ve genel alt kategoriler seçilmemeli, detaya inilmelidir.</a:t>
            </a:r>
          </a:p>
          <a:p>
            <a:pPr marL="342900" indent="-342900">
              <a:spcBef>
                <a:spcPts val="1200"/>
              </a:spcBef>
              <a:buFont typeface="Wingdings" pitchFamily="2" charset="2"/>
              <a:buChar char="§"/>
            </a:pPr>
            <a:r>
              <a:rPr lang="tr-TR" sz="1600" b="1">
                <a:solidFill>
                  <a:schemeClr val="bg1"/>
                </a:solidFill>
                <a:latin typeface="Calibri" pitchFamily="34" charset="0"/>
              </a:rPr>
              <a:t>Hizmet kategorisinin doğru seçilmesi, raporlamadaki istatistiki verilerin doğruluğu konusunda çok önem arz etmektedir.</a:t>
            </a:r>
          </a:p>
        </p:txBody>
      </p:sp>
      <p:sp>
        <p:nvSpPr>
          <p:cNvPr id="39957" name="Dikdörtgen 5"/>
          <p:cNvSpPr>
            <a:spLocks noChangeArrowheads="1"/>
          </p:cNvSpPr>
          <p:nvPr/>
        </p:nvSpPr>
        <p:spPr bwMode="auto">
          <a:xfrm>
            <a:off x="6424613" y="3017838"/>
            <a:ext cx="4983162" cy="3113087"/>
          </a:xfrm>
          <a:prstGeom prst="rect">
            <a:avLst/>
          </a:prstGeom>
          <a:noFill/>
          <a:ln w="9525">
            <a:noFill/>
            <a:miter lim="800000"/>
            <a:headEnd/>
            <a:tailEnd/>
          </a:ln>
        </p:spPr>
        <p:txBody>
          <a:bodyPr>
            <a:spAutoFit/>
          </a:bodyPr>
          <a:lstStyle/>
          <a:p>
            <a:pPr algn="ctr"/>
            <a:endParaRPr lang="tr-TR" dirty="0">
              <a:latin typeface="Calibri" pitchFamily="34" charset="0"/>
            </a:endParaRPr>
          </a:p>
          <a:p>
            <a:r>
              <a:rPr lang="tr-TR" b="1" dirty="0">
                <a:latin typeface="Calibri" pitchFamily="34" charset="0"/>
              </a:rPr>
              <a:t>Sosyal Hizmetler: </a:t>
            </a:r>
            <a:r>
              <a:rPr lang="tr-TR" b="1" dirty="0" smtClean="0">
                <a:latin typeface="Calibri" pitchFamily="34" charset="0"/>
              </a:rPr>
              <a:t>52.808</a:t>
            </a:r>
            <a:endParaRPr lang="tr-TR" b="1" dirty="0">
              <a:latin typeface="Calibri" pitchFamily="34" charset="0"/>
            </a:endParaRPr>
          </a:p>
          <a:p>
            <a:endParaRPr lang="tr-TR" b="1" dirty="0">
              <a:latin typeface="Calibri" pitchFamily="34" charset="0"/>
            </a:endParaRPr>
          </a:p>
          <a:p>
            <a:r>
              <a:rPr lang="tr-TR" b="1" dirty="0">
                <a:latin typeface="Calibri" pitchFamily="34" charset="0"/>
              </a:rPr>
              <a:t>Çalışma ve Sosyal Güvenlik: </a:t>
            </a:r>
            <a:r>
              <a:rPr lang="tr-TR" b="1" dirty="0" smtClean="0">
                <a:latin typeface="Calibri" pitchFamily="34" charset="0"/>
              </a:rPr>
              <a:t>27.018</a:t>
            </a:r>
            <a:endParaRPr lang="tr-TR" b="1" dirty="0">
              <a:latin typeface="Calibri" pitchFamily="34" charset="0"/>
            </a:endParaRPr>
          </a:p>
          <a:p>
            <a:endParaRPr lang="tr-TR" b="1" dirty="0">
              <a:latin typeface="Calibri" pitchFamily="34" charset="0"/>
            </a:endParaRPr>
          </a:p>
          <a:p>
            <a:r>
              <a:rPr lang="tr-TR" b="1" dirty="0">
                <a:latin typeface="Calibri" pitchFamily="34" charset="0"/>
              </a:rPr>
              <a:t>Eğitim: </a:t>
            </a:r>
            <a:r>
              <a:rPr lang="tr-TR" b="1" dirty="0" smtClean="0">
                <a:latin typeface="Calibri" pitchFamily="34" charset="0"/>
              </a:rPr>
              <a:t>16.255</a:t>
            </a:r>
            <a:endParaRPr lang="tr-TR" b="1" dirty="0">
              <a:latin typeface="Calibri" pitchFamily="34" charset="0"/>
            </a:endParaRPr>
          </a:p>
          <a:p>
            <a:endParaRPr lang="tr-TR" b="1" dirty="0">
              <a:latin typeface="Calibri" pitchFamily="34" charset="0"/>
            </a:endParaRPr>
          </a:p>
          <a:p>
            <a:r>
              <a:rPr lang="tr-TR" b="1" dirty="0">
                <a:latin typeface="Calibri" pitchFamily="34" charset="0"/>
              </a:rPr>
              <a:t>Yerel Yönetimler: </a:t>
            </a:r>
            <a:r>
              <a:rPr lang="tr-TR" b="1" dirty="0" smtClean="0">
                <a:latin typeface="Calibri" pitchFamily="34" charset="0"/>
              </a:rPr>
              <a:t>13.525</a:t>
            </a:r>
            <a:endParaRPr lang="tr-TR" b="1" dirty="0">
              <a:latin typeface="Calibri" pitchFamily="34" charset="0"/>
            </a:endParaRPr>
          </a:p>
          <a:p>
            <a:endParaRPr lang="tr-TR" b="1" dirty="0">
              <a:latin typeface="Calibri" pitchFamily="34" charset="0"/>
            </a:endParaRPr>
          </a:p>
          <a:p>
            <a:r>
              <a:rPr lang="tr-TR" b="1" dirty="0">
                <a:latin typeface="Calibri" pitchFamily="34" charset="0"/>
              </a:rPr>
              <a:t>Valilik Hizmetleri: </a:t>
            </a:r>
            <a:r>
              <a:rPr lang="tr-TR" b="1" dirty="0" smtClean="0">
                <a:latin typeface="Calibri" pitchFamily="34" charset="0"/>
              </a:rPr>
              <a:t>13.147</a:t>
            </a:r>
            <a:endParaRPr lang="tr-TR" b="1" dirty="0">
              <a:latin typeface="Calibri" pitchFamily="34" charset="0"/>
            </a:endParaRPr>
          </a:p>
          <a:p>
            <a:endParaRPr lang="tr-TR"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down)">
                                      <p:cBhvr>
                                        <p:cTn id="8" dur="500"/>
                                        <p:tgtEl>
                                          <p:spTgt spid="26"/>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down)">
                                      <p:cBhvr>
                                        <p:cTn id="12" dur="500"/>
                                        <p:tgtEl>
                                          <p:spTgt spid="27"/>
                                        </p:tgtEl>
                                      </p:cBhvr>
                                    </p:animEffect>
                                  </p:childTnLst>
                                </p:cTn>
                              </p:par>
                              <p:par>
                                <p:cTn id="13" presetID="2" presetClass="entr" presetSubtype="2" decel="10000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750" fill="hold"/>
                                        <p:tgtEl>
                                          <p:spTgt spid="25"/>
                                        </p:tgtEl>
                                        <p:attrNameLst>
                                          <p:attrName>ppt_x</p:attrName>
                                        </p:attrNameLst>
                                      </p:cBhvr>
                                      <p:tavLst>
                                        <p:tav tm="0">
                                          <p:val>
                                            <p:strVal val="1+#ppt_w/2"/>
                                          </p:val>
                                        </p:tav>
                                        <p:tav tm="100000">
                                          <p:val>
                                            <p:strVal val="#ppt_x"/>
                                          </p:val>
                                        </p:tav>
                                      </p:tavLst>
                                    </p:anim>
                                    <p:anim calcmode="lin" valueType="num">
                                      <p:cBhvr additive="base">
                                        <p:cTn id="16"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41988"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41990"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SÜREÇ</a:t>
            </a:r>
          </a:p>
        </p:txBody>
      </p:sp>
      <p:pic>
        <p:nvPicPr>
          <p:cNvPr id="41991"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1994"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74C21D19-88B9-4E19-A404-4529908B97AD}" type="slidenum">
              <a:rPr lang="tr-TR" altLang="tr-TR">
                <a:solidFill>
                  <a:schemeClr val="bg1"/>
                </a:solidFill>
                <a:cs typeface="Arial" charset="0"/>
              </a:rPr>
              <a:pPr algn="ctr" fontAlgn="base">
                <a:spcBef>
                  <a:spcPct val="0"/>
                </a:spcBef>
                <a:spcAft>
                  <a:spcPct val="0"/>
                </a:spcAft>
              </a:pPr>
              <a:t>15</a:t>
            </a:fld>
            <a:endParaRPr lang="tr-TR" altLang="tr-TR">
              <a:solidFill>
                <a:schemeClr val="bg1"/>
              </a:solidFill>
              <a:cs typeface="Arial" charset="0"/>
            </a:endParaRPr>
          </a:p>
        </p:txBody>
      </p:sp>
      <p:sp>
        <p:nvSpPr>
          <p:cNvPr id="33" name="Shape 88"/>
          <p:cNvSpPr>
            <a:spLocks/>
          </p:cNvSpPr>
          <p:nvPr/>
        </p:nvSpPr>
        <p:spPr bwMode="auto">
          <a:xfrm flipH="1">
            <a:off x="1300163" y="1222375"/>
            <a:ext cx="10637837" cy="430213"/>
          </a:xfrm>
          <a:custGeom>
            <a:avLst/>
            <a:gdLst>
              <a:gd name="T0" fmla="*/ 0 w 7320330"/>
              <a:gd name="T1" fmla="*/ 2054 h 564835"/>
              <a:gd name="T2" fmla="*/ 23911007 w 7320330"/>
              <a:gd name="T3" fmla="*/ 0 h 564835"/>
              <a:gd name="T4" fmla="*/ 22898637 w 7320330"/>
              <a:gd name="T5" fmla="*/ 98890 h 564835"/>
              <a:gd name="T6" fmla="*/ 0 w 7320330"/>
              <a:gd name="T7" fmla="*/ 98890 h 564835"/>
              <a:gd name="T8" fmla="*/ 0 w 7320330"/>
              <a:gd name="T9" fmla="*/ 2054 h 564835"/>
              <a:gd name="T10" fmla="*/ 0 60000 65536"/>
              <a:gd name="T11" fmla="*/ 0 60000 65536"/>
              <a:gd name="T12" fmla="*/ 0 60000 65536"/>
              <a:gd name="T13" fmla="*/ 0 60000 65536"/>
              <a:gd name="T14" fmla="*/ 0 60000 65536"/>
              <a:gd name="T15" fmla="*/ 0 w 7320330"/>
              <a:gd name="T16" fmla="*/ 0 h 564835"/>
              <a:gd name="T17" fmla="*/ 7320330 w 7320330"/>
              <a:gd name="T18" fmla="*/ 564835 h 564835"/>
              <a:gd name="connsiteX0" fmla="*/ 0 w 7115968"/>
              <a:gd name="connsiteY0" fmla="*/ 23721 h 576827"/>
              <a:gd name="connsiteX1" fmla="*/ 7115968 w 7115968"/>
              <a:gd name="connsiteY1" fmla="*/ 0 h 576827"/>
              <a:gd name="connsiteX2" fmla="*/ 7010400 w 7115968"/>
              <a:gd name="connsiteY2" fmla="*/ 576827 h 576827"/>
              <a:gd name="connsiteX3" fmla="*/ 0 w 7115968"/>
              <a:gd name="connsiteY3" fmla="*/ 576827 h 576827"/>
              <a:gd name="connsiteX4" fmla="*/ 0 w 7115968"/>
              <a:gd name="connsiteY4" fmla="*/ 23721 h 57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5968" h="576827">
                <a:moveTo>
                  <a:pt x="0" y="23721"/>
                </a:moveTo>
                <a:lnTo>
                  <a:pt x="7115968" y="0"/>
                </a:lnTo>
                <a:lnTo>
                  <a:pt x="7010400" y="576827"/>
                </a:lnTo>
                <a:lnTo>
                  <a:pt x="0" y="576827"/>
                </a:lnTo>
                <a:lnTo>
                  <a:pt x="0" y="23721"/>
                </a:lnTo>
                <a:close/>
              </a:path>
            </a:pathLst>
          </a:custGeom>
          <a:solidFill>
            <a:schemeClr val="accent1">
              <a:lumMod val="50000"/>
            </a:schemeClr>
          </a:solidFill>
          <a:ln>
            <a:noFill/>
          </a:ln>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0"/>
              </a:spcBef>
              <a:spcAft>
                <a:spcPts val="0"/>
              </a:spcAft>
              <a:defRPr/>
            </a:pPr>
            <a:endParaRPr lang="tr-TR" altLang="tr-TR">
              <a:cs typeface="+mn-cs"/>
            </a:endParaRPr>
          </a:p>
        </p:txBody>
      </p:sp>
      <p:sp>
        <p:nvSpPr>
          <p:cNvPr id="41996" name="Dikdörtgen 15"/>
          <p:cNvSpPr>
            <a:spLocks noChangeArrowheads="1"/>
          </p:cNvSpPr>
          <p:nvPr/>
        </p:nvSpPr>
        <p:spPr bwMode="auto">
          <a:xfrm>
            <a:off x="1470025" y="1209675"/>
            <a:ext cx="10621963" cy="427038"/>
          </a:xfrm>
          <a:prstGeom prst="rect">
            <a:avLst/>
          </a:prstGeom>
          <a:noFill/>
          <a:ln w="9525">
            <a:noFill/>
            <a:miter lim="800000"/>
            <a:headEnd/>
            <a:tailEnd/>
          </a:ln>
        </p:spPr>
        <p:txBody>
          <a:bodyPr>
            <a:spAutoFit/>
          </a:bodyPr>
          <a:lstStyle/>
          <a:p>
            <a:r>
              <a:rPr lang="tr-TR" altLang="tr-TR" sz="2200" b="1">
                <a:solidFill>
                  <a:schemeClr val="bg1"/>
                </a:solidFill>
                <a:latin typeface="Calibri" pitchFamily="34" charset="0"/>
                <a:cs typeface="Times New Roman" pitchFamily="18" charset="0"/>
              </a:rPr>
              <a:t>2. Başvurunun İlgili Kurumlardaki İrtibat Görevlisine Sistem Üzerinden Yönlendirilmesi</a:t>
            </a: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41998"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grpSp>
        <p:nvGrpSpPr>
          <p:cNvPr id="41999" name="Grup 6"/>
          <p:cNvGrpSpPr>
            <a:grpSpLocks/>
          </p:cNvGrpSpPr>
          <p:nvPr/>
        </p:nvGrpSpPr>
        <p:grpSpPr bwMode="auto">
          <a:xfrm>
            <a:off x="3114675" y="1743075"/>
            <a:ext cx="5619750" cy="4489450"/>
            <a:chOff x="-226055" y="1368822"/>
            <a:chExt cx="4033964" cy="3222844"/>
          </a:xfrm>
        </p:grpSpPr>
        <p:sp>
          <p:nvSpPr>
            <p:cNvPr id="26" name="Oval 9"/>
            <p:cNvSpPr>
              <a:spLocks/>
            </p:cNvSpPr>
            <p:nvPr/>
          </p:nvSpPr>
          <p:spPr bwMode="auto">
            <a:xfrm>
              <a:off x="1237112" y="2020684"/>
              <a:ext cx="2570797" cy="2570982"/>
            </a:xfrm>
            <a:prstGeom prst="ellipse">
              <a:avLst/>
            </a:prstGeom>
            <a:solidFill>
              <a:srgbClr val="505AAA"/>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7" name="Oval 9"/>
            <p:cNvSpPr>
              <a:spLocks/>
            </p:cNvSpPr>
            <p:nvPr/>
          </p:nvSpPr>
          <p:spPr bwMode="auto">
            <a:xfrm>
              <a:off x="2014276" y="1368822"/>
              <a:ext cx="509374" cy="508270"/>
            </a:xfrm>
            <a:prstGeom prst="ellipse">
              <a:avLst/>
            </a:prstGeom>
            <a:solidFill>
              <a:srgbClr val="F05532"/>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8" name="Oval 9"/>
            <p:cNvSpPr>
              <a:spLocks/>
            </p:cNvSpPr>
            <p:nvPr/>
          </p:nvSpPr>
          <p:spPr bwMode="auto">
            <a:xfrm>
              <a:off x="1395508" y="1803017"/>
              <a:ext cx="321350" cy="322512"/>
            </a:xfrm>
            <a:prstGeom prst="ellipse">
              <a:avLst/>
            </a:prstGeom>
            <a:solidFill>
              <a:srgbClr val="000000">
                <a:alpha val="21000"/>
              </a:srgbClr>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9" name="Oval 9"/>
            <p:cNvSpPr>
              <a:spLocks/>
            </p:cNvSpPr>
            <p:nvPr/>
          </p:nvSpPr>
          <p:spPr bwMode="auto">
            <a:xfrm>
              <a:off x="-226055" y="1679938"/>
              <a:ext cx="1784516" cy="1783504"/>
            </a:xfrm>
            <a:prstGeom prst="ellipse">
              <a:avLst/>
            </a:prstGeom>
            <a:solidFill>
              <a:srgbClr val="000000">
                <a:alpha val="10000"/>
              </a:srgbClr>
            </a:solidFill>
            <a:ln>
              <a:noFill/>
            </a:ln>
            <a:extLst/>
          </p:spPr>
          <p:txBody>
            <a:bodyPr lIns="0" tIns="0" rIns="0" bIns="0"/>
            <a:lstStyle/>
            <a:p>
              <a:pPr algn="ctr">
                <a:defRPr/>
              </a:pPr>
              <a:endParaRPr lang="en-US" sz="2100" kern="0">
                <a:solidFill>
                  <a:schemeClr val="bg1">
                    <a:lumMod val="75000"/>
                  </a:schemeClr>
                </a:solidFill>
                <a:latin typeface="Gill Sans" charset="0"/>
                <a:cs typeface="+mn-cs"/>
                <a:sym typeface="Gill Sans" charset="0"/>
              </a:endParaRPr>
            </a:p>
          </p:txBody>
        </p:sp>
        <p:sp>
          <p:nvSpPr>
            <p:cNvPr id="30" name="Oval 9"/>
            <p:cNvSpPr>
              <a:spLocks/>
            </p:cNvSpPr>
            <p:nvPr/>
          </p:nvSpPr>
          <p:spPr bwMode="auto">
            <a:xfrm>
              <a:off x="682157" y="3530681"/>
              <a:ext cx="410234" cy="411402"/>
            </a:xfrm>
            <a:prstGeom prst="ellipse">
              <a:avLst/>
            </a:prstGeom>
            <a:solidFill>
              <a:srgbClr val="505AAA"/>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42007" name="AutoShape 62"/>
            <p:cNvSpPr>
              <a:spLocks/>
            </p:cNvSpPr>
            <p:nvPr/>
          </p:nvSpPr>
          <p:spPr bwMode="auto">
            <a:xfrm>
              <a:off x="2299198" y="2215463"/>
              <a:ext cx="448283" cy="448283"/>
            </a:xfrm>
            <a:custGeom>
              <a:avLst/>
              <a:gdLst>
                <a:gd name="T0" fmla="*/ 0 w 21403"/>
                <a:gd name="T1" fmla="*/ 0 h 21404"/>
                <a:gd name="T2" fmla="*/ 21403 w 21403"/>
                <a:gd name="T3" fmla="*/ 21404 h 21404"/>
              </a:gdLst>
              <a:ahLst/>
              <a:cxnLst>
                <a:cxn ang="0">
                  <a:pos x="16052" y="10081"/>
                </a:cxn>
                <a:cxn ang="0">
                  <a:pos x="16052" y="18729"/>
                </a:cxn>
                <a:cxn ang="0">
                  <a:pos x="2676" y="18729"/>
                </a:cxn>
                <a:cxn ang="0">
                  <a:pos x="2676" y="5351"/>
                </a:cxn>
                <a:cxn ang="0">
                  <a:pos x="11323" y="5351"/>
                </a:cxn>
                <a:cxn ang="0">
                  <a:pos x="13998" y="2675"/>
                </a:cxn>
                <a:cxn ang="0">
                  <a:pos x="0" y="2675"/>
                </a:cxn>
                <a:cxn ang="0">
                  <a:pos x="0" y="21404"/>
                </a:cxn>
                <a:cxn ang="0">
                  <a:pos x="18728" y="21404"/>
                </a:cxn>
                <a:cxn ang="0">
                  <a:pos x="18728" y="7406"/>
                </a:cxn>
                <a:cxn ang="0">
                  <a:pos x="16052" y="10081"/>
                </a:cxn>
                <a:cxn ang="0">
                  <a:pos x="6627" y="11939"/>
                </a:cxn>
                <a:cxn ang="0">
                  <a:pos x="5682" y="15723"/>
                </a:cxn>
                <a:cxn ang="0">
                  <a:pos x="9465" y="14777"/>
                </a:cxn>
                <a:cxn ang="0">
                  <a:pos x="18924" y="5318"/>
                </a:cxn>
                <a:cxn ang="0">
                  <a:pos x="16085" y="2479"/>
                </a:cxn>
                <a:cxn ang="0">
                  <a:pos x="6627" y="11939"/>
                </a:cxn>
                <a:cxn ang="0">
                  <a:pos x="20816" y="587"/>
                </a:cxn>
                <a:cxn ang="0">
                  <a:pos x="20816" y="3426"/>
                </a:cxn>
                <a:cxn ang="0">
                  <a:pos x="19870" y="4372"/>
                </a:cxn>
                <a:cxn ang="0">
                  <a:pos x="17031" y="1533"/>
                </a:cxn>
                <a:cxn ang="0">
                  <a:pos x="17977" y="587"/>
                </a:cxn>
                <a:cxn ang="0">
                  <a:pos x="20816" y="587"/>
                </a:cxn>
                <a:cxn ang="0">
                  <a:pos x="20816" y="587"/>
                </a:cxn>
                <a:cxn ang="0">
                  <a:pos x="20816" y="587"/>
                </a:cxn>
              </a:cxnLst>
              <a:rect l="T0" t="T1" r="T2" b="T3"/>
              <a:pathLst>
                <a:path w="21403" h="21404">
                  <a:moveTo>
                    <a:pt x="16052" y="10081"/>
                  </a:moveTo>
                  <a:lnTo>
                    <a:pt x="16052" y="18729"/>
                  </a:lnTo>
                  <a:lnTo>
                    <a:pt x="2676" y="18729"/>
                  </a:lnTo>
                  <a:lnTo>
                    <a:pt x="2676" y="5351"/>
                  </a:lnTo>
                  <a:lnTo>
                    <a:pt x="11323" y="5351"/>
                  </a:lnTo>
                  <a:lnTo>
                    <a:pt x="13998" y="2675"/>
                  </a:lnTo>
                  <a:lnTo>
                    <a:pt x="0" y="2675"/>
                  </a:lnTo>
                  <a:lnTo>
                    <a:pt x="0" y="21404"/>
                  </a:lnTo>
                  <a:lnTo>
                    <a:pt x="18728" y="21404"/>
                  </a:lnTo>
                  <a:lnTo>
                    <a:pt x="18728" y="7406"/>
                  </a:lnTo>
                  <a:cubicBezTo>
                    <a:pt x="18728" y="7406"/>
                    <a:pt x="16052" y="10081"/>
                    <a:pt x="16052" y="10081"/>
                  </a:cubicBezTo>
                  <a:close/>
                  <a:moveTo>
                    <a:pt x="6627" y="11939"/>
                  </a:moveTo>
                  <a:lnTo>
                    <a:pt x="5682" y="15723"/>
                  </a:lnTo>
                  <a:lnTo>
                    <a:pt x="9465" y="14777"/>
                  </a:lnTo>
                  <a:lnTo>
                    <a:pt x="18924" y="5318"/>
                  </a:lnTo>
                  <a:lnTo>
                    <a:pt x="16085" y="2479"/>
                  </a:lnTo>
                  <a:cubicBezTo>
                    <a:pt x="16085" y="2479"/>
                    <a:pt x="6627" y="11939"/>
                    <a:pt x="6627" y="11939"/>
                  </a:cubicBezTo>
                  <a:close/>
                  <a:moveTo>
                    <a:pt x="20816" y="587"/>
                  </a:moveTo>
                  <a:cubicBezTo>
                    <a:pt x="21600" y="1371"/>
                    <a:pt x="21598" y="2642"/>
                    <a:pt x="20816" y="3426"/>
                  </a:cubicBezTo>
                  <a:lnTo>
                    <a:pt x="19870" y="4372"/>
                  </a:lnTo>
                  <a:lnTo>
                    <a:pt x="17031" y="1533"/>
                  </a:lnTo>
                  <a:lnTo>
                    <a:pt x="17977" y="587"/>
                  </a:lnTo>
                  <a:cubicBezTo>
                    <a:pt x="18761" y="-195"/>
                    <a:pt x="20032" y="-196"/>
                    <a:pt x="20816" y="587"/>
                  </a:cubicBezTo>
                  <a:cubicBezTo>
                    <a:pt x="20816" y="587"/>
                    <a:pt x="20816" y="587"/>
                    <a:pt x="20816" y="587"/>
                  </a:cubicBezTo>
                  <a:close/>
                  <a:moveTo>
                    <a:pt x="20816" y="587"/>
                  </a:moveTo>
                </a:path>
              </a:pathLst>
            </a:custGeom>
            <a:solidFill>
              <a:srgbClr val="FFFFFF"/>
            </a:solidFill>
            <a:ln w="9525">
              <a:noFill/>
              <a:round/>
              <a:headEnd/>
              <a:tailEnd/>
            </a:ln>
          </p:spPr>
          <p:txBody>
            <a:bodyPr lIns="0" tIns="0" rIns="0" bIns="0"/>
            <a:lstStyle/>
            <a:p>
              <a:endParaRPr lang="tr-TR"/>
            </a:p>
          </p:txBody>
        </p:sp>
      </p:grpSp>
      <p:sp>
        <p:nvSpPr>
          <p:cNvPr id="42000" name="Dikdörtgen 5"/>
          <p:cNvSpPr>
            <a:spLocks noChangeArrowheads="1"/>
          </p:cNvSpPr>
          <p:nvPr/>
        </p:nvSpPr>
        <p:spPr bwMode="auto">
          <a:xfrm>
            <a:off x="5426075" y="3741738"/>
            <a:ext cx="2997200" cy="1616075"/>
          </a:xfrm>
          <a:prstGeom prst="rect">
            <a:avLst/>
          </a:prstGeom>
          <a:noFill/>
          <a:ln w="9525">
            <a:noFill/>
            <a:miter lim="800000"/>
            <a:headEnd/>
            <a:tailEnd/>
          </a:ln>
        </p:spPr>
        <p:txBody>
          <a:bodyPr>
            <a:spAutoFit/>
          </a:bodyPr>
          <a:lstStyle/>
          <a:p>
            <a:pPr algn="ctr"/>
            <a:r>
              <a:rPr lang="tr-TR" sz="2000" b="1">
                <a:solidFill>
                  <a:schemeClr val="bg1"/>
                </a:solidFill>
                <a:latin typeface="Calibri" pitchFamily="34" charset="0"/>
              </a:rPr>
              <a:t>İlgili kurumlarda Açık Kapı yetkilisi olarak belirlenen ve gelen başvuruları takip edip cevaplandıran kişilerdir.</a:t>
            </a:r>
          </a:p>
        </p:txBody>
      </p:sp>
      <p:sp>
        <p:nvSpPr>
          <p:cNvPr id="42001" name="Dikdörtgen 7"/>
          <p:cNvSpPr>
            <a:spLocks noChangeArrowheads="1"/>
          </p:cNvSpPr>
          <p:nvPr/>
        </p:nvSpPr>
        <p:spPr bwMode="auto">
          <a:xfrm>
            <a:off x="3559175" y="2579688"/>
            <a:ext cx="1763713" cy="1338262"/>
          </a:xfrm>
          <a:prstGeom prst="rect">
            <a:avLst/>
          </a:prstGeom>
          <a:noFill/>
          <a:ln w="9525">
            <a:noFill/>
            <a:miter lim="800000"/>
            <a:headEnd/>
            <a:tailEnd/>
          </a:ln>
        </p:spPr>
        <p:txBody>
          <a:bodyPr wrap="none">
            <a:spAutoFit/>
          </a:bodyPr>
          <a:lstStyle/>
          <a:p>
            <a:r>
              <a:rPr lang="tr-TR" sz="2700" b="1">
                <a:solidFill>
                  <a:srgbClr val="505AAA"/>
                </a:solidFill>
                <a:latin typeface="Tahoma" pitchFamily="34" charset="0"/>
                <a:cs typeface="Tahoma" pitchFamily="34" charset="0"/>
              </a:rPr>
              <a:t>İrtibat </a:t>
            </a:r>
          </a:p>
          <a:p>
            <a:r>
              <a:rPr lang="tr-TR" sz="2700" b="1">
                <a:solidFill>
                  <a:srgbClr val="505AAA"/>
                </a:solidFill>
                <a:latin typeface="Tahoma" pitchFamily="34" charset="0"/>
                <a:cs typeface="Tahoma" pitchFamily="34" charset="0"/>
              </a:rPr>
              <a:t>görevlisi </a:t>
            </a:r>
          </a:p>
          <a:p>
            <a:r>
              <a:rPr lang="tr-TR" sz="2700" b="1">
                <a:solidFill>
                  <a:srgbClr val="505AAA"/>
                </a:solidFill>
                <a:latin typeface="Tahoma" pitchFamily="34" charset="0"/>
                <a:cs typeface="Tahoma" pitchFamily="34" charset="0"/>
              </a:rPr>
              <a:t>kimdir?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44036"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44038"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SÜREÇ</a:t>
            </a:r>
          </a:p>
        </p:txBody>
      </p:sp>
      <p:pic>
        <p:nvPicPr>
          <p:cNvPr id="44039"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4042"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03C4187C-C2E4-4280-A8A5-619FC52C3E42}" type="slidenum">
              <a:rPr lang="tr-TR" altLang="tr-TR">
                <a:solidFill>
                  <a:schemeClr val="bg1"/>
                </a:solidFill>
                <a:cs typeface="Arial" charset="0"/>
              </a:rPr>
              <a:pPr algn="ctr" fontAlgn="base">
                <a:spcBef>
                  <a:spcPct val="0"/>
                </a:spcBef>
                <a:spcAft>
                  <a:spcPct val="0"/>
                </a:spcAft>
              </a:pPr>
              <a:t>16</a:t>
            </a:fld>
            <a:endParaRPr lang="tr-TR" altLang="tr-TR">
              <a:solidFill>
                <a:schemeClr val="bg1"/>
              </a:solidFill>
              <a:cs typeface="Arial" charset="0"/>
            </a:endParaRPr>
          </a:p>
        </p:txBody>
      </p:sp>
      <p:sp>
        <p:nvSpPr>
          <p:cNvPr id="33" name="Shape 88"/>
          <p:cNvSpPr>
            <a:spLocks/>
          </p:cNvSpPr>
          <p:nvPr/>
        </p:nvSpPr>
        <p:spPr bwMode="auto">
          <a:xfrm flipH="1">
            <a:off x="1300163" y="1222375"/>
            <a:ext cx="10637837" cy="430213"/>
          </a:xfrm>
          <a:custGeom>
            <a:avLst/>
            <a:gdLst>
              <a:gd name="T0" fmla="*/ 0 w 7320330"/>
              <a:gd name="T1" fmla="*/ 2054 h 564835"/>
              <a:gd name="T2" fmla="*/ 23911007 w 7320330"/>
              <a:gd name="T3" fmla="*/ 0 h 564835"/>
              <a:gd name="T4" fmla="*/ 22898637 w 7320330"/>
              <a:gd name="T5" fmla="*/ 98890 h 564835"/>
              <a:gd name="T6" fmla="*/ 0 w 7320330"/>
              <a:gd name="T7" fmla="*/ 98890 h 564835"/>
              <a:gd name="T8" fmla="*/ 0 w 7320330"/>
              <a:gd name="T9" fmla="*/ 2054 h 564835"/>
              <a:gd name="T10" fmla="*/ 0 60000 65536"/>
              <a:gd name="T11" fmla="*/ 0 60000 65536"/>
              <a:gd name="T12" fmla="*/ 0 60000 65536"/>
              <a:gd name="T13" fmla="*/ 0 60000 65536"/>
              <a:gd name="T14" fmla="*/ 0 60000 65536"/>
              <a:gd name="T15" fmla="*/ 0 w 7320330"/>
              <a:gd name="T16" fmla="*/ 0 h 564835"/>
              <a:gd name="T17" fmla="*/ 7320330 w 7320330"/>
              <a:gd name="T18" fmla="*/ 564835 h 564835"/>
              <a:gd name="connsiteX0" fmla="*/ 0 w 7115968"/>
              <a:gd name="connsiteY0" fmla="*/ 23721 h 576827"/>
              <a:gd name="connsiteX1" fmla="*/ 7115968 w 7115968"/>
              <a:gd name="connsiteY1" fmla="*/ 0 h 576827"/>
              <a:gd name="connsiteX2" fmla="*/ 7010400 w 7115968"/>
              <a:gd name="connsiteY2" fmla="*/ 576827 h 576827"/>
              <a:gd name="connsiteX3" fmla="*/ 0 w 7115968"/>
              <a:gd name="connsiteY3" fmla="*/ 576827 h 576827"/>
              <a:gd name="connsiteX4" fmla="*/ 0 w 7115968"/>
              <a:gd name="connsiteY4" fmla="*/ 23721 h 57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5968" h="576827">
                <a:moveTo>
                  <a:pt x="0" y="23721"/>
                </a:moveTo>
                <a:lnTo>
                  <a:pt x="7115968" y="0"/>
                </a:lnTo>
                <a:lnTo>
                  <a:pt x="7010400" y="576827"/>
                </a:lnTo>
                <a:lnTo>
                  <a:pt x="0" y="576827"/>
                </a:lnTo>
                <a:lnTo>
                  <a:pt x="0" y="23721"/>
                </a:lnTo>
                <a:close/>
              </a:path>
            </a:pathLst>
          </a:custGeom>
          <a:solidFill>
            <a:schemeClr val="accent1">
              <a:lumMod val="50000"/>
            </a:schemeClr>
          </a:solidFill>
          <a:ln>
            <a:noFill/>
          </a:ln>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0"/>
              </a:spcBef>
              <a:spcAft>
                <a:spcPts val="0"/>
              </a:spcAft>
              <a:defRPr/>
            </a:pPr>
            <a:endParaRPr lang="tr-TR" altLang="tr-TR">
              <a:cs typeface="+mn-cs"/>
            </a:endParaRPr>
          </a:p>
        </p:txBody>
      </p:sp>
      <p:sp>
        <p:nvSpPr>
          <p:cNvPr id="44044" name="Dikdörtgen 15"/>
          <p:cNvSpPr>
            <a:spLocks noChangeArrowheads="1"/>
          </p:cNvSpPr>
          <p:nvPr/>
        </p:nvSpPr>
        <p:spPr bwMode="auto">
          <a:xfrm>
            <a:off x="1770063" y="1209675"/>
            <a:ext cx="9607550" cy="762000"/>
          </a:xfrm>
          <a:prstGeom prst="rect">
            <a:avLst/>
          </a:prstGeom>
          <a:noFill/>
          <a:ln w="9525">
            <a:noFill/>
            <a:miter lim="800000"/>
            <a:headEnd/>
            <a:tailEnd/>
          </a:ln>
        </p:spPr>
        <p:txBody>
          <a:bodyPr wrap="none">
            <a:spAutoFit/>
          </a:bodyPr>
          <a:lstStyle/>
          <a:p>
            <a:r>
              <a:rPr lang="tr-TR" altLang="tr-TR" sz="2200" b="1">
                <a:solidFill>
                  <a:schemeClr val="bg1"/>
                </a:solidFill>
                <a:latin typeface="Calibri" pitchFamily="34" charset="0"/>
                <a:cs typeface="Times New Roman" pitchFamily="18" charset="0"/>
              </a:rPr>
              <a:t>2. </a:t>
            </a:r>
            <a:r>
              <a:rPr lang="tr-TR" altLang="tr-TR" b="1">
                <a:solidFill>
                  <a:schemeClr val="bg1"/>
                </a:solidFill>
              </a:rPr>
              <a:t>Başvurunun İlgili Kurumlardaki İrtibat Görevlisine Sistem Üzerinden Yönlendirilmesi</a:t>
            </a:r>
          </a:p>
          <a:p>
            <a:endParaRPr lang="tr-TR" altLang="tr-TR" sz="2200" b="1">
              <a:solidFill>
                <a:schemeClr val="bg1"/>
              </a:solidFill>
              <a:latin typeface="Calibri" pitchFamily="34" charset="0"/>
              <a:cs typeface="Times New Roman" pitchFamily="18"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44046"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grpSp>
        <p:nvGrpSpPr>
          <p:cNvPr id="44047" name="Grup 6"/>
          <p:cNvGrpSpPr>
            <a:grpSpLocks/>
          </p:cNvGrpSpPr>
          <p:nvPr/>
        </p:nvGrpSpPr>
        <p:grpSpPr bwMode="auto">
          <a:xfrm>
            <a:off x="1312863" y="1982788"/>
            <a:ext cx="3740150" cy="4071937"/>
            <a:chOff x="1122596" y="1529957"/>
            <a:chExt cx="2685039" cy="2923134"/>
          </a:xfrm>
        </p:grpSpPr>
        <p:sp>
          <p:nvSpPr>
            <p:cNvPr id="26" name="Oval 9"/>
            <p:cNvSpPr>
              <a:spLocks/>
            </p:cNvSpPr>
            <p:nvPr/>
          </p:nvSpPr>
          <p:spPr bwMode="auto">
            <a:xfrm>
              <a:off x="1216048" y="1882100"/>
              <a:ext cx="2571073" cy="2570991"/>
            </a:xfrm>
            <a:prstGeom prst="ellipse">
              <a:avLst/>
            </a:prstGeom>
            <a:solidFill>
              <a:srgbClr val="505AAA"/>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7" name="Oval 9"/>
            <p:cNvSpPr>
              <a:spLocks/>
            </p:cNvSpPr>
            <p:nvPr/>
          </p:nvSpPr>
          <p:spPr bwMode="auto">
            <a:xfrm>
              <a:off x="1463354" y="1529957"/>
              <a:ext cx="509428" cy="508272"/>
            </a:xfrm>
            <a:prstGeom prst="ellipse">
              <a:avLst/>
            </a:prstGeom>
            <a:solidFill>
              <a:srgbClr val="F05532"/>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8" name="Oval 9"/>
            <p:cNvSpPr>
              <a:spLocks/>
            </p:cNvSpPr>
            <p:nvPr/>
          </p:nvSpPr>
          <p:spPr bwMode="auto">
            <a:xfrm>
              <a:off x="1122596" y="2083814"/>
              <a:ext cx="322523" cy="322513"/>
            </a:xfrm>
            <a:prstGeom prst="ellipse">
              <a:avLst/>
            </a:prstGeom>
            <a:solidFill>
              <a:srgbClr val="000000">
                <a:alpha val="21000"/>
              </a:srgbClr>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0" name="Oval 9"/>
            <p:cNvSpPr>
              <a:spLocks/>
            </p:cNvSpPr>
            <p:nvPr/>
          </p:nvSpPr>
          <p:spPr bwMode="auto">
            <a:xfrm>
              <a:off x="3397357" y="1724832"/>
              <a:ext cx="410278" cy="410264"/>
            </a:xfrm>
            <a:prstGeom prst="ellipse">
              <a:avLst/>
            </a:prstGeom>
            <a:solidFill>
              <a:srgbClr val="505AAA"/>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44056" name="AutoShape 62"/>
            <p:cNvSpPr>
              <a:spLocks/>
            </p:cNvSpPr>
            <p:nvPr/>
          </p:nvSpPr>
          <p:spPr bwMode="auto">
            <a:xfrm>
              <a:off x="2299198" y="2215463"/>
              <a:ext cx="448283" cy="448283"/>
            </a:xfrm>
            <a:custGeom>
              <a:avLst/>
              <a:gdLst>
                <a:gd name="T0" fmla="*/ 0 w 21403"/>
                <a:gd name="T1" fmla="*/ 0 h 21404"/>
                <a:gd name="T2" fmla="*/ 21403 w 21403"/>
                <a:gd name="T3" fmla="*/ 21404 h 21404"/>
              </a:gdLst>
              <a:ahLst/>
              <a:cxnLst>
                <a:cxn ang="0">
                  <a:pos x="16052" y="10081"/>
                </a:cxn>
                <a:cxn ang="0">
                  <a:pos x="16052" y="18729"/>
                </a:cxn>
                <a:cxn ang="0">
                  <a:pos x="2676" y="18729"/>
                </a:cxn>
                <a:cxn ang="0">
                  <a:pos x="2676" y="5351"/>
                </a:cxn>
                <a:cxn ang="0">
                  <a:pos x="11323" y="5351"/>
                </a:cxn>
                <a:cxn ang="0">
                  <a:pos x="13998" y="2675"/>
                </a:cxn>
                <a:cxn ang="0">
                  <a:pos x="0" y="2675"/>
                </a:cxn>
                <a:cxn ang="0">
                  <a:pos x="0" y="21404"/>
                </a:cxn>
                <a:cxn ang="0">
                  <a:pos x="18728" y="21404"/>
                </a:cxn>
                <a:cxn ang="0">
                  <a:pos x="18728" y="7406"/>
                </a:cxn>
                <a:cxn ang="0">
                  <a:pos x="16052" y="10081"/>
                </a:cxn>
                <a:cxn ang="0">
                  <a:pos x="6627" y="11939"/>
                </a:cxn>
                <a:cxn ang="0">
                  <a:pos x="5682" y="15723"/>
                </a:cxn>
                <a:cxn ang="0">
                  <a:pos x="9465" y="14777"/>
                </a:cxn>
                <a:cxn ang="0">
                  <a:pos x="18924" y="5318"/>
                </a:cxn>
                <a:cxn ang="0">
                  <a:pos x="16085" y="2479"/>
                </a:cxn>
                <a:cxn ang="0">
                  <a:pos x="6627" y="11939"/>
                </a:cxn>
                <a:cxn ang="0">
                  <a:pos x="20816" y="587"/>
                </a:cxn>
                <a:cxn ang="0">
                  <a:pos x="20816" y="3426"/>
                </a:cxn>
                <a:cxn ang="0">
                  <a:pos x="19870" y="4372"/>
                </a:cxn>
                <a:cxn ang="0">
                  <a:pos x="17031" y="1533"/>
                </a:cxn>
                <a:cxn ang="0">
                  <a:pos x="17977" y="587"/>
                </a:cxn>
                <a:cxn ang="0">
                  <a:pos x="20816" y="587"/>
                </a:cxn>
                <a:cxn ang="0">
                  <a:pos x="20816" y="587"/>
                </a:cxn>
                <a:cxn ang="0">
                  <a:pos x="20816" y="587"/>
                </a:cxn>
              </a:cxnLst>
              <a:rect l="T0" t="T1" r="T2" b="T3"/>
              <a:pathLst>
                <a:path w="21403" h="21404">
                  <a:moveTo>
                    <a:pt x="16052" y="10081"/>
                  </a:moveTo>
                  <a:lnTo>
                    <a:pt x="16052" y="18729"/>
                  </a:lnTo>
                  <a:lnTo>
                    <a:pt x="2676" y="18729"/>
                  </a:lnTo>
                  <a:lnTo>
                    <a:pt x="2676" y="5351"/>
                  </a:lnTo>
                  <a:lnTo>
                    <a:pt x="11323" y="5351"/>
                  </a:lnTo>
                  <a:lnTo>
                    <a:pt x="13998" y="2675"/>
                  </a:lnTo>
                  <a:lnTo>
                    <a:pt x="0" y="2675"/>
                  </a:lnTo>
                  <a:lnTo>
                    <a:pt x="0" y="21404"/>
                  </a:lnTo>
                  <a:lnTo>
                    <a:pt x="18728" y="21404"/>
                  </a:lnTo>
                  <a:lnTo>
                    <a:pt x="18728" y="7406"/>
                  </a:lnTo>
                  <a:cubicBezTo>
                    <a:pt x="18728" y="7406"/>
                    <a:pt x="16052" y="10081"/>
                    <a:pt x="16052" y="10081"/>
                  </a:cubicBezTo>
                  <a:close/>
                  <a:moveTo>
                    <a:pt x="6627" y="11939"/>
                  </a:moveTo>
                  <a:lnTo>
                    <a:pt x="5682" y="15723"/>
                  </a:lnTo>
                  <a:lnTo>
                    <a:pt x="9465" y="14777"/>
                  </a:lnTo>
                  <a:lnTo>
                    <a:pt x="18924" y="5318"/>
                  </a:lnTo>
                  <a:lnTo>
                    <a:pt x="16085" y="2479"/>
                  </a:lnTo>
                  <a:cubicBezTo>
                    <a:pt x="16085" y="2479"/>
                    <a:pt x="6627" y="11939"/>
                    <a:pt x="6627" y="11939"/>
                  </a:cubicBezTo>
                  <a:close/>
                  <a:moveTo>
                    <a:pt x="20816" y="587"/>
                  </a:moveTo>
                  <a:cubicBezTo>
                    <a:pt x="21600" y="1371"/>
                    <a:pt x="21598" y="2642"/>
                    <a:pt x="20816" y="3426"/>
                  </a:cubicBezTo>
                  <a:lnTo>
                    <a:pt x="19870" y="4372"/>
                  </a:lnTo>
                  <a:lnTo>
                    <a:pt x="17031" y="1533"/>
                  </a:lnTo>
                  <a:lnTo>
                    <a:pt x="17977" y="587"/>
                  </a:lnTo>
                  <a:cubicBezTo>
                    <a:pt x="18761" y="-195"/>
                    <a:pt x="20032" y="-196"/>
                    <a:pt x="20816" y="587"/>
                  </a:cubicBezTo>
                  <a:cubicBezTo>
                    <a:pt x="20816" y="587"/>
                    <a:pt x="20816" y="587"/>
                    <a:pt x="20816" y="587"/>
                  </a:cubicBezTo>
                  <a:close/>
                  <a:moveTo>
                    <a:pt x="20816" y="587"/>
                  </a:moveTo>
                </a:path>
              </a:pathLst>
            </a:custGeom>
            <a:solidFill>
              <a:srgbClr val="FFFFFF"/>
            </a:solidFill>
            <a:ln w="9525">
              <a:noFill/>
              <a:round/>
              <a:headEnd/>
              <a:tailEnd/>
            </a:ln>
          </p:spPr>
          <p:txBody>
            <a:bodyPr lIns="0" tIns="0" rIns="0" bIns="0"/>
            <a:lstStyle/>
            <a:p>
              <a:endParaRPr lang="tr-TR"/>
            </a:p>
          </p:txBody>
        </p:sp>
      </p:grpSp>
      <p:sp>
        <p:nvSpPr>
          <p:cNvPr id="44048" name="Dikdörtgen 5"/>
          <p:cNvSpPr>
            <a:spLocks noChangeArrowheads="1"/>
          </p:cNvSpPr>
          <p:nvPr/>
        </p:nvSpPr>
        <p:spPr bwMode="auto">
          <a:xfrm>
            <a:off x="1735138" y="3719513"/>
            <a:ext cx="2997200" cy="1847850"/>
          </a:xfrm>
          <a:prstGeom prst="rect">
            <a:avLst/>
          </a:prstGeom>
          <a:noFill/>
          <a:ln w="9525">
            <a:noFill/>
            <a:miter lim="800000"/>
            <a:headEnd/>
            <a:tailEnd/>
          </a:ln>
        </p:spPr>
        <p:txBody>
          <a:bodyPr>
            <a:spAutoFit/>
          </a:bodyPr>
          <a:lstStyle/>
          <a:p>
            <a:pPr algn="ctr"/>
            <a:r>
              <a:rPr lang="tr-TR" sz="1900" b="1">
                <a:solidFill>
                  <a:schemeClr val="bg1"/>
                </a:solidFill>
                <a:latin typeface="Calibri" pitchFamily="34" charset="0"/>
              </a:rPr>
              <a:t>İrtibat görevlisine kaymakam tarafından sistem yetkisi tanımlanmaktadır. Tercihen iş ve işlemlere hâkim kimse görevlendirilmelidir.</a:t>
            </a:r>
          </a:p>
        </p:txBody>
      </p:sp>
      <p:pic>
        <p:nvPicPr>
          <p:cNvPr id="44049" name="Resim 8"/>
          <p:cNvPicPr>
            <a:picLocks noChangeAspect="1"/>
          </p:cNvPicPr>
          <p:nvPr/>
        </p:nvPicPr>
        <p:blipFill>
          <a:blip r:embed="rId6"/>
          <a:srcRect/>
          <a:stretch>
            <a:fillRect/>
          </a:stretch>
        </p:blipFill>
        <p:spPr bwMode="auto">
          <a:xfrm>
            <a:off x="6094413" y="1720850"/>
            <a:ext cx="5165725" cy="5137150"/>
          </a:xfrm>
          <a:prstGeom prst="rect">
            <a:avLst/>
          </a:prstGeom>
          <a:noFill/>
          <a:ln w="9525">
            <a:noFill/>
            <a:miter lim="800000"/>
            <a:headEnd/>
            <a:tailEnd/>
          </a:ln>
        </p:spPr>
      </p:pic>
      <p:sp>
        <p:nvSpPr>
          <p:cNvPr id="36" name="Oval 9"/>
          <p:cNvSpPr>
            <a:spLocks/>
          </p:cNvSpPr>
          <p:nvPr/>
        </p:nvSpPr>
        <p:spPr bwMode="auto">
          <a:xfrm>
            <a:off x="7424738" y="3203575"/>
            <a:ext cx="2527300" cy="2525713"/>
          </a:xfrm>
          <a:prstGeom prst="ellipse">
            <a:avLst/>
          </a:prstGeom>
          <a:solidFill>
            <a:srgbClr val="F05532"/>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44051" name="Dikdörtgen 16"/>
          <p:cNvSpPr>
            <a:spLocks noChangeArrowheads="1"/>
          </p:cNvSpPr>
          <p:nvPr/>
        </p:nvSpPr>
        <p:spPr bwMode="auto">
          <a:xfrm>
            <a:off x="6835775" y="3805238"/>
            <a:ext cx="3705225" cy="1323975"/>
          </a:xfrm>
          <a:prstGeom prst="rect">
            <a:avLst/>
          </a:prstGeom>
          <a:noFill/>
          <a:ln w="9525">
            <a:noFill/>
            <a:miter lim="800000"/>
            <a:headEnd/>
            <a:tailEnd/>
          </a:ln>
        </p:spPr>
        <p:txBody>
          <a:bodyPr>
            <a:spAutoFit/>
          </a:bodyPr>
          <a:lstStyle/>
          <a:p>
            <a:pPr algn="ctr"/>
            <a:r>
              <a:rPr lang="tr-TR" sz="2000" b="1">
                <a:solidFill>
                  <a:schemeClr val="bg1"/>
                </a:solidFill>
                <a:latin typeface="Calibri" pitchFamily="34" charset="0"/>
              </a:rPr>
              <a:t>İrtibat görevlileri </a:t>
            </a:r>
          </a:p>
          <a:p>
            <a:pPr algn="ctr"/>
            <a:r>
              <a:rPr lang="tr-TR" sz="2000" b="1">
                <a:solidFill>
                  <a:schemeClr val="bg1"/>
                </a:solidFill>
                <a:latin typeface="Calibri" pitchFamily="34" charset="0"/>
              </a:rPr>
              <a:t>ile düzenli </a:t>
            </a:r>
          </a:p>
          <a:p>
            <a:pPr algn="ctr"/>
            <a:r>
              <a:rPr lang="tr-TR" sz="2000" b="1">
                <a:solidFill>
                  <a:schemeClr val="bg1"/>
                </a:solidFill>
                <a:latin typeface="Calibri" pitchFamily="34" charset="0"/>
              </a:rPr>
              <a:t>olarak toplantı </a:t>
            </a:r>
          </a:p>
          <a:p>
            <a:pPr algn="ctr"/>
            <a:r>
              <a:rPr lang="tr-TR" sz="2000" b="1">
                <a:solidFill>
                  <a:schemeClr val="bg1"/>
                </a:solidFill>
                <a:latin typeface="Calibri" pitchFamily="34" charset="0"/>
              </a:rPr>
              <a:t>düzenlenmelidir.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46084"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46086"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SÜREÇ</a:t>
            </a:r>
          </a:p>
        </p:txBody>
      </p:sp>
      <p:pic>
        <p:nvPicPr>
          <p:cNvPr id="46087"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6090"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B5F940B8-78E0-4AA0-9F6E-22CF8D0A0BF5}" type="slidenum">
              <a:rPr lang="tr-TR" altLang="tr-TR">
                <a:solidFill>
                  <a:schemeClr val="bg1"/>
                </a:solidFill>
                <a:cs typeface="Arial" charset="0"/>
              </a:rPr>
              <a:pPr algn="ctr" fontAlgn="base">
                <a:spcBef>
                  <a:spcPct val="0"/>
                </a:spcBef>
                <a:spcAft>
                  <a:spcPct val="0"/>
                </a:spcAft>
              </a:pPr>
              <a:t>17</a:t>
            </a:fld>
            <a:endParaRPr lang="tr-TR" altLang="tr-TR">
              <a:solidFill>
                <a:schemeClr val="bg1"/>
              </a:solidFill>
              <a:cs typeface="Arial" charset="0"/>
            </a:endParaRPr>
          </a:p>
        </p:txBody>
      </p:sp>
      <p:sp>
        <p:nvSpPr>
          <p:cNvPr id="46091" name="Dikdörtgen 15"/>
          <p:cNvSpPr>
            <a:spLocks noChangeArrowheads="1"/>
          </p:cNvSpPr>
          <p:nvPr/>
        </p:nvSpPr>
        <p:spPr bwMode="auto">
          <a:xfrm>
            <a:off x="995363" y="2662238"/>
            <a:ext cx="5302250" cy="488950"/>
          </a:xfrm>
          <a:prstGeom prst="rect">
            <a:avLst/>
          </a:prstGeom>
          <a:noFill/>
          <a:ln w="9525">
            <a:noFill/>
            <a:miter lim="800000"/>
            <a:headEnd/>
            <a:tailEnd/>
          </a:ln>
        </p:spPr>
        <p:txBody>
          <a:bodyPr wrap="none">
            <a:spAutoFit/>
          </a:bodyPr>
          <a:lstStyle/>
          <a:p>
            <a:r>
              <a:rPr lang="tr-TR" altLang="tr-TR" sz="2600" b="1">
                <a:solidFill>
                  <a:srgbClr val="F05532"/>
                </a:solidFill>
                <a:latin typeface="Calibri" pitchFamily="34" charset="0"/>
                <a:cs typeface="Times New Roman" pitchFamily="18" charset="0"/>
              </a:rPr>
              <a:t>İrtibat Görevlisinin Başvuruya Cevabı</a:t>
            </a: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46093"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46094" name="Dikdörtgen 5"/>
          <p:cNvSpPr>
            <a:spLocks noChangeArrowheads="1"/>
          </p:cNvSpPr>
          <p:nvPr/>
        </p:nvSpPr>
        <p:spPr bwMode="auto">
          <a:xfrm>
            <a:off x="1023938" y="3332163"/>
            <a:ext cx="5130800" cy="2149475"/>
          </a:xfrm>
          <a:prstGeom prst="rect">
            <a:avLst/>
          </a:prstGeom>
          <a:noFill/>
          <a:ln w="9525">
            <a:noFill/>
            <a:miter lim="800000"/>
            <a:headEnd/>
            <a:tailEnd/>
          </a:ln>
        </p:spPr>
        <p:txBody>
          <a:bodyPr>
            <a:spAutoFit/>
          </a:bodyPr>
          <a:lstStyle/>
          <a:p>
            <a:pPr algn="just">
              <a:spcBef>
                <a:spcPts val="1800"/>
              </a:spcBef>
            </a:pPr>
            <a:r>
              <a:rPr lang="tr-TR" sz="2000" b="1">
                <a:latin typeface="Calibri" pitchFamily="34" charset="0"/>
              </a:rPr>
              <a:t>İlgili kurumdan gelen cevabın çözüm odaklı ve rutinden kaçınılarak verilmesi adına gerekli incelemenin yapılması gerekmektedir.</a:t>
            </a:r>
          </a:p>
          <a:p>
            <a:pPr algn="just">
              <a:spcBef>
                <a:spcPts val="1800"/>
              </a:spcBef>
            </a:pPr>
            <a:r>
              <a:rPr lang="tr-TR" sz="2000" b="1">
                <a:latin typeface="Calibri" pitchFamily="34" charset="0"/>
              </a:rPr>
              <a:t>Kurumlardan gelen cevapların özel ilgi ve alaka gösterilerek verildiğinin kontrol edilmesi önem arz etmektedir.</a:t>
            </a:r>
          </a:p>
        </p:txBody>
      </p:sp>
      <p:grpSp>
        <p:nvGrpSpPr>
          <p:cNvPr id="46095" name="Grup 16"/>
          <p:cNvGrpSpPr>
            <a:grpSpLocks/>
          </p:cNvGrpSpPr>
          <p:nvPr/>
        </p:nvGrpSpPr>
        <p:grpSpPr bwMode="auto">
          <a:xfrm>
            <a:off x="6630988" y="1436688"/>
            <a:ext cx="4670425" cy="4489450"/>
            <a:chOff x="454353" y="1368822"/>
            <a:chExt cx="3353556" cy="3222844"/>
          </a:xfrm>
        </p:grpSpPr>
        <p:sp>
          <p:nvSpPr>
            <p:cNvPr id="18" name="Oval 9"/>
            <p:cNvSpPr>
              <a:spLocks/>
            </p:cNvSpPr>
            <p:nvPr/>
          </p:nvSpPr>
          <p:spPr bwMode="auto">
            <a:xfrm>
              <a:off x="1236317" y="2020684"/>
              <a:ext cx="2571592" cy="2570982"/>
            </a:xfrm>
            <a:prstGeom prst="ellipse">
              <a:avLst/>
            </a:prstGeom>
            <a:solidFill>
              <a:srgbClr val="1F4E79"/>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19" name="Oval 9"/>
            <p:cNvSpPr>
              <a:spLocks/>
            </p:cNvSpPr>
            <p:nvPr/>
          </p:nvSpPr>
          <p:spPr bwMode="auto">
            <a:xfrm>
              <a:off x="2014862" y="1368822"/>
              <a:ext cx="508391" cy="508270"/>
            </a:xfrm>
            <a:prstGeom prst="ellipse">
              <a:avLst/>
            </a:prstGeom>
            <a:solidFill>
              <a:srgbClr val="F05532"/>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0" name="Oval 9"/>
            <p:cNvSpPr>
              <a:spLocks/>
            </p:cNvSpPr>
            <p:nvPr/>
          </p:nvSpPr>
          <p:spPr bwMode="auto">
            <a:xfrm>
              <a:off x="1394762" y="1803017"/>
              <a:ext cx="322589" cy="322513"/>
            </a:xfrm>
            <a:prstGeom prst="ellipse">
              <a:avLst/>
            </a:prstGeom>
            <a:solidFill>
              <a:srgbClr val="000000">
                <a:alpha val="21000"/>
              </a:srgbClr>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3" name="Oval 9"/>
            <p:cNvSpPr>
              <a:spLocks/>
            </p:cNvSpPr>
            <p:nvPr/>
          </p:nvSpPr>
          <p:spPr bwMode="auto">
            <a:xfrm>
              <a:off x="454353" y="2008148"/>
              <a:ext cx="1139890" cy="1140759"/>
            </a:xfrm>
            <a:prstGeom prst="ellipse">
              <a:avLst/>
            </a:prstGeom>
            <a:solidFill>
              <a:srgbClr val="000000">
                <a:alpha val="10000"/>
              </a:srgbClr>
            </a:solidFill>
            <a:ln>
              <a:noFill/>
            </a:ln>
            <a:extLst/>
          </p:spPr>
          <p:txBody>
            <a:bodyPr lIns="0" tIns="0" rIns="0" bIns="0"/>
            <a:lstStyle/>
            <a:p>
              <a:pPr algn="ctr">
                <a:defRPr/>
              </a:pPr>
              <a:endParaRPr lang="en-US" sz="2100" kern="0">
                <a:solidFill>
                  <a:schemeClr val="bg1">
                    <a:lumMod val="75000"/>
                  </a:schemeClr>
                </a:solidFill>
                <a:latin typeface="Gill Sans" charset="0"/>
                <a:cs typeface="+mn-cs"/>
                <a:sym typeface="Gill Sans" charset="0"/>
              </a:endParaRPr>
            </a:p>
          </p:txBody>
        </p:sp>
        <p:sp>
          <p:nvSpPr>
            <p:cNvPr id="24" name="Oval 9"/>
            <p:cNvSpPr>
              <a:spLocks/>
            </p:cNvSpPr>
            <p:nvPr/>
          </p:nvSpPr>
          <p:spPr bwMode="auto">
            <a:xfrm>
              <a:off x="682331" y="3530680"/>
              <a:ext cx="410360" cy="411403"/>
            </a:xfrm>
            <a:prstGeom prst="ellipse">
              <a:avLst/>
            </a:prstGeom>
            <a:solidFill>
              <a:schemeClr val="accent5">
                <a:lumMod val="60000"/>
                <a:lumOff val="40000"/>
              </a:schemeClr>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46102" name="AutoShape 62"/>
            <p:cNvSpPr>
              <a:spLocks/>
            </p:cNvSpPr>
            <p:nvPr/>
          </p:nvSpPr>
          <p:spPr bwMode="auto">
            <a:xfrm>
              <a:off x="2312830" y="2347378"/>
              <a:ext cx="448283" cy="448283"/>
            </a:xfrm>
            <a:custGeom>
              <a:avLst/>
              <a:gdLst>
                <a:gd name="T0" fmla="*/ 0 w 21403"/>
                <a:gd name="T1" fmla="*/ 0 h 21404"/>
                <a:gd name="T2" fmla="*/ 21403 w 21403"/>
                <a:gd name="T3" fmla="*/ 21404 h 21404"/>
              </a:gdLst>
              <a:ahLst/>
              <a:cxnLst>
                <a:cxn ang="0">
                  <a:pos x="16052" y="10081"/>
                </a:cxn>
                <a:cxn ang="0">
                  <a:pos x="16052" y="18729"/>
                </a:cxn>
                <a:cxn ang="0">
                  <a:pos x="2676" y="18729"/>
                </a:cxn>
                <a:cxn ang="0">
                  <a:pos x="2676" y="5351"/>
                </a:cxn>
                <a:cxn ang="0">
                  <a:pos x="11323" y="5351"/>
                </a:cxn>
                <a:cxn ang="0">
                  <a:pos x="13998" y="2675"/>
                </a:cxn>
                <a:cxn ang="0">
                  <a:pos x="0" y="2675"/>
                </a:cxn>
                <a:cxn ang="0">
                  <a:pos x="0" y="21404"/>
                </a:cxn>
                <a:cxn ang="0">
                  <a:pos x="18728" y="21404"/>
                </a:cxn>
                <a:cxn ang="0">
                  <a:pos x="18728" y="7406"/>
                </a:cxn>
                <a:cxn ang="0">
                  <a:pos x="16052" y="10081"/>
                </a:cxn>
                <a:cxn ang="0">
                  <a:pos x="6627" y="11939"/>
                </a:cxn>
                <a:cxn ang="0">
                  <a:pos x="5682" y="15723"/>
                </a:cxn>
                <a:cxn ang="0">
                  <a:pos x="9465" y="14777"/>
                </a:cxn>
                <a:cxn ang="0">
                  <a:pos x="18924" y="5318"/>
                </a:cxn>
                <a:cxn ang="0">
                  <a:pos x="16085" y="2479"/>
                </a:cxn>
                <a:cxn ang="0">
                  <a:pos x="6627" y="11939"/>
                </a:cxn>
                <a:cxn ang="0">
                  <a:pos x="20816" y="587"/>
                </a:cxn>
                <a:cxn ang="0">
                  <a:pos x="20816" y="3426"/>
                </a:cxn>
                <a:cxn ang="0">
                  <a:pos x="19870" y="4372"/>
                </a:cxn>
                <a:cxn ang="0">
                  <a:pos x="17031" y="1533"/>
                </a:cxn>
                <a:cxn ang="0">
                  <a:pos x="17977" y="587"/>
                </a:cxn>
                <a:cxn ang="0">
                  <a:pos x="20816" y="587"/>
                </a:cxn>
                <a:cxn ang="0">
                  <a:pos x="20816" y="587"/>
                </a:cxn>
                <a:cxn ang="0">
                  <a:pos x="20816" y="587"/>
                </a:cxn>
              </a:cxnLst>
              <a:rect l="T0" t="T1" r="T2" b="T3"/>
              <a:pathLst>
                <a:path w="21403" h="21404">
                  <a:moveTo>
                    <a:pt x="16052" y="10081"/>
                  </a:moveTo>
                  <a:lnTo>
                    <a:pt x="16052" y="18729"/>
                  </a:lnTo>
                  <a:lnTo>
                    <a:pt x="2676" y="18729"/>
                  </a:lnTo>
                  <a:lnTo>
                    <a:pt x="2676" y="5351"/>
                  </a:lnTo>
                  <a:lnTo>
                    <a:pt x="11323" y="5351"/>
                  </a:lnTo>
                  <a:lnTo>
                    <a:pt x="13998" y="2675"/>
                  </a:lnTo>
                  <a:lnTo>
                    <a:pt x="0" y="2675"/>
                  </a:lnTo>
                  <a:lnTo>
                    <a:pt x="0" y="21404"/>
                  </a:lnTo>
                  <a:lnTo>
                    <a:pt x="18728" y="21404"/>
                  </a:lnTo>
                  <a:lnTo>
                    <a:pt x="18728" y="7406"/>
                  </a:lnTo>
                  <a:cubicBezTo>
                    <a:pt x="18728" y="7406"/>
                    <a:pt x="16052" y="10081"/>
                    <a:pt x="16052" y="10081"/>
                  </a:cubicBezTo>
                  <a:close/>
                  <a:moveTo>
                    <a:pt x="6627" y="11939"/>
                  </a:moveTo>
                  <a:lnTo>
                    <a:pt x="5682" y="15723"/>
                  </a:lnTo>
                  <a:lnTo>
                    <a:pt x="9465" y="14777"/>
                  </a:lnTo>
                  <a:lnTo>
                    <a:pt x="18924" y="5318"/>
                  </a:lnTo>
                  <a:lnTo>
                    <a:pt x="16085" y="2479"/>
                  </a:lnTo>
                  <a:cubicBezTo>
                    <a:pt x="16085" y="2479"/>
                    <a:pt x="6627" y="11939"/>
                    <a:pt x="6627" y="11939"/>
                  </a:cubicBezTo>
                  <a:close/>
                  <a:moveTo>
                    <a:pt x="20816" y="587"/>
                  </a:moveTo>
                  <a:cubicBezTo>
                    <a:pt x="21600" y="1371"/>
                    <a:pt x="21598" y="2642"/>
                    <a:pt x="20816" y="3426"/>
                  </a:cubicBezTo>
                  <a:lnTo>
                    <a:pt x="19870" y="4372"/>
                  </a:lnTo>
                  <a:lnTo>
                    <a:pt x="17031" y="1533"/>
                  </a:lnTo>
                  <a:lnTo>
                    <a:pt x="17977" y="587"/>
                  </a:lnTo>
                  <a:cubicBezTo>
                    <a:pt x="18761" y="-195"/>
                    <a:pt x="20032" y="-196"/>
                    <a:pt x="20816" y="587"/>
                  </a:cubicBezTo>
                  <a:cubicBezTo>
                    <a:pt x="20816" y="587"/>
                    <a:pt x="20816" y="587"/>
                    <a:pt x="20816" y="587"/>
                  </a:cubicBezTo>
                  <a:close/>
                  <a:moveTo>
                    <a:pt x="20816" y="587"/>
                  </a:moveTo>
                </a:path>
              </a:pathLst>
            </a:custGeom>
            <a:solidFill>
              <a:srgbClr val="FFFFFF"/>
            </a:solidFill>
            <a:ln w="9525">
              <a:noFill/>
              <a:round/>
              <a:headEnd/>
              <a:tailEnd/>
            </a:ln>
          </p:spPr>
          <p:txBody>
            <a:bodyPr lIns="0" tIns="0" rIns="0" bIns="0"/>
            <a:lstStyle/>
            <a:p>
              <a:endParaRPr lang="tr-TR"/>
            </a:p>
          </p:txBody>
        </p:sp>
      </p:grpSp>
      <p:sp>
        <p:nvSpPr>
          <p:cNvPr id="46096" name="Dikdörtgen 6"/>
          <p:cNvSpPr>
            <a:spLocks noChangeArrowheads="1"/>
          </p:cNvSpPr>
          <p:nvPr/>
        </p:nvSpPr>
        <p:spPr bwMode="auto">
          <a:xfrm>
            <a:off x="8091488" y="3556000"/>
            <a:ext cx="2840037" cy="1917700"/>
          </a:xfrm>
          <a:prstGeom prst="rect">
            <a:avLst/>
          </a:prstGeom>
          <a:noFill/>
          <a:ln w="9525">
            <a:noFill/>
            <a:miter lim="800000"/>
            <a:headEnd/>
            <a:tailEnd/>
          </a:ln>
        </p:spPr>
        <p:txBody>
          <a:bodyPr>
            <a:spAutoFit/>
          </a:bodyPr>
          <a:lstStyle/>
          <a:p>
            <a:pPr algn="ctr">
              <a:spcBef>
                <a:spcPts val="1200"/>
              </a:spcBef>
            </a:pPr>
            <a:r>
              <a:rPr lang="tr-TR" sz="2400" b="1">
                <a:solidFill>
                  <a:schemeClr val="bg1"/>
                </a:solidFill>
                <a:latin typeface="Calibri" pitchFamily="34" charset="0"/>
              </a:rPr>
              <a:t>Süreçte bir problemle karşılaşıldığında Kaymakamla paylaşılmalıdır.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00050" y="915988"/>
            <a:ext cx="11523663"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48132"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48134"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SÜREÇ</a:t>
            </a:r>
          </a:p>
        </p:txBody>
      </p:sp>
      <p:pic>
        <p:nvPicPr>
          <p:cNvPr id="48135"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8138"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E1FDA03A-58E4-4B87-8B04-61F4E3B3057E}" type="slidenum">
              <a:rPr lang="tr-TR" altLang="tr-TR">
                <a:solidFill>
                  <a:schemeClr val="bg1"/>
                </a:solidFill>
                <a:cs typeface="Arial" charset="0"/>
              </a:rPr>
              <a:pPr algn="ctr" fontAlgn="base">
                <a:spcBef>
                  <a:spcPct val="0"/>
                </a:spcBef>
                <a:spcAft>
                  <a:spcPct val="0"/>
                </a:spcAft>
              </a:pPr>
              <a:t>18</a:t>
            </a:fld>
            <a:endParaRPr lang="tr-TR" altLang="tr-TR">
              <a:solidFill>
                <a:schemeClr val="bg1"/>
              </a:solidFill>
              <a:cs typeface="Arial" charset="0"/>
            </a:endParaRPr>
          </a:p>
        </p:txBody>
      </p:sp>
      <p:sp>
        <p:nvSpPr>
          <p:cNvPr id="33" name="Shape 88"/>
          <p:cNvSpPr>
            <a:spLocks/>
          </p:cNvSpPr>
          <p:nvPr/>
        </p:nvSpPr>
        <p:spPr bwMode="auto">
          <a:xfrm flipH="1">
            <a:off x="1300163" y="1222375"/>
            <a:ext cx="10637837" cy="430213"/>
          </a:xfrm>
          <a:custGeom>
            <a:avLst/>
            <a:gdLst>
              <a:gd name="T0" fmla="*/ 0 w 7320330"/>
              <a:gd name="T1" fmla="*/ 2054 h 564835"/>
              <a:gd name="T2" fmla="*/ 23911007 w 7320330"/>
              <a:gd name="T3" fmla="*/ 0 h 564835"/>
              <a:gd name="T4" fmla="*/ 22898637 w 7320330"/>
              <a:gd name="T5" fmla="*/ 98890 h 564835"/>
              <a:gd name="T6" fmla="*/ 0 w 7320330"/>
              <a:gd name="T7" fmla="*/ 98890 h 564835"/>
              <a:gd name="T8" fmla="*/ 0 w 7320330"/>
              <a:gd name="T9" fmla="*/ 2054 h 564835"/>
              <a:gd name="T10" fmla="*/ 0 60000 65536"/>
              <a:gd name="T11" fmla="*/ 0 60000 65536"/>
              <a:gd name="T12" fmla="*/ 0 60000 65536"/>
              <a:gd name="T13" fmla="*/ 0 60000 65536"/>
              <a:gd name="T14" fmla="*/ 0 60000 65536"/>
              <a:gd name="T15" fmla="*/ 0 w 7320330"/>
              <a:gd name="T16" fmla="*/ 0 h 564835"/>
              <a:gd name="T17" fmla="*/ 7320330 w 7320330"/>
              <a:gd name="T18" fmla="*/ 564835 h 564835"/>
              <a:gd name="connsiteX0" fmla="*/ 0 w 7115968"/>
              <a:gd name="connsiteY0" fmla="*/ 23721 h 576827"/>
              <a:gd name="connsiteX1" fmla="*/ 7115968 w 7115968"/>
              <a:gd name="connsiteY1" fmla="*/ 0 h 576827"/>
              <a:gd name="connsiteX2" fmla="*/ 7010400 w 7115968"/>
              <a:gd name="connsiteY2" fmla="*/ 576827 h 576827"/>
              <a:gd name="connsiteX3" fmla="*/ 0 w 7115968"/>
              <a:gd name="connsiteY3" fmla="*/ 576827 h 576827"/>
              <a:gd name="connsiteX4" fmla="*/ 0 w 7115968"/>
              <a:gd name="connsiteY4" fmla="*/ 23721 h 57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5968" h="576827">
                <a:moveTo>
                  <a:pt x="0" y="23721"/>
                </a:moveTo>
                <a:lnTo>
                  <a:pt x="7115968" y="0"/>
                </a:lnTo>
                <a:lnTo>
                  <a:pt x="7010400" y="576827"/>
                </a:lnTo>
                <a:lnTo>
                  <a:pt x="0" y="576827"/>
                </a:lnTo>
                <a:lnTo>
                  <a:pt x="0" y="23721"/>
                </a:lnTo>
                <a:close/>
              </a:path>
            </a:pathLst>
          </a:custGeom>
          <a:solidFill>
            <a:schemeClr val="accent1">
              <a:lumMod val="50000"/>
            </a:schemeClr>
          </a:solidFill>
          <a:ln>
            <a:noFill/>
          </a:ln>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auto">
              <a:spcBef>
                <a:spcPts val="0"/>
              </a:spcBef>
              <a:spcAft>
                <a:spcPts val="0"/>
              </a:spcAft>
              <a:defRPr/>
            </a:pPr>
            <a:endParaRPr lang="tr-TR" altLang="tr-TR">
              <a:cs typeface="+mn-cs"/>
            </a:endParaRPr>
          </a:p>
        </p:txBody>
      </p:sp>
      <p:sp>
        <p:nvSpPr>
          <p:cNvPr id="48140" name="Dikdörtgen 15"/>
          <p:cNvSpPr>
            <a:spLocks noChangeArrowheads="1"/>
          </p:cNvSpPr>
          <p:nvPr/>
        </p:nvSpPr>
        <p:spPr bwMode="auto">
          <a:xfrm>
            <a:off x="2243138" y="1209675"/>
            <a:ext cx="8486775" cy="457200"/>
          </a:xfrm>
          <a:prstGeom prst="rect">
            <a:avLst/>
          </a:prstGeom>
          <a:noFill/>
          <a:ln w="9525">
            <a:noFill/>
            <a:miter lim="800000"/>
            <a:headEnd/>
            <a:tailEnd/>
          </a:ln>
        </p:spPr>
        <p:txBody>
          <a:bodyPr wrap="none">
            <a:spAutoFit/>
          </a:bodyPr>
          <a:lstStyle/>
          <a:p>
            <a:r>
              <a:rPr lang="tr-TR" altLang="tr-TR" sz="2400" b="1">
                <a:solidFill>
                  <a:schemeClr val="bg1"/>
                </a:solidFill>
                <a:latin typeface="Calibri" pitchFamily="34" charset="0"/>
                <a:cs typeface="Times New Roman" pitchFamily="18" charset="0"/>
              </a:rPr>
              <a:t>3. Vatandaş Başvurusunun 7 İş Günü İçerisinde Sonuçlandırılması</a:t>
            </a: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48142"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24" name="Rectangle 7"/>
          <p:cNvSpPr/>
          <p:nvPr/>
        </p:nvSpPr>
        <p:spPr bwMode="auto">
          <a:xfrm>
            <a:off x="414338" y="3271838"/>
            <a:ext cx="11523662" cy="2547937"/>
          </a:xfrm>
          <a:prstGeom prst="rect">
            <a:avLst/>
          </a:prstGeom>
          <a:gradFill>
            <a:gsLst>
              <a:gs pos="0">
                <a:srgbClr val="505AAA"/>
              </a:gs>
              <a:gs pos="100000">
                <a:srgbClr val="00AA78">
                  <a:alpha val="90000"/>
                </a:srgbClr>
              </a:gs>
            </a:gsLst>
            <a:lin ang="3600000" scaled="0"/>
          </a:gradFill>
          <a:ln w="25400" cap="flat" cmpd="sng" algn="ctr">
            <a:noFill/>
            <a:prstDash val="solid"/>
            <a:round/>
            <a:headEnd type="none" w="med" len="med"/>
            <a:tailEnd type="none" w="med" len="med"/>
          </a:ln>
          <a:effectLst/>
          <a:extLst/>
        </p:spPr>
        <p:txBody>
          <a:bodyPr/>
          <a:lstStyle/>
          <a:p>
            <a:pPr algn="ctr">
              <a:defRPr/>
            </a:pPr>
            <a:endParaRPr lang="en-US" sz="5600" kern="0">
              <a:solidFill>
                <a:srgbClr val="000000"/>
              </a:solidFill>
              <a:latin typeface="Gill Sans" charset="0"/>
              <a:ea typeface="ヒラギノ角ゴ ProN W3" charset="0"/>
              <a:cs typeface="ヒラギノ角ゴ ProN W3" charset="0"/>
              <a:sym typeface="Gill Sans" charset="0"/>
            </a:endParaRPr>
          </a:p>
        </p:txBody>
      </p:sp>
      <p:sp>
        <p:nvSpPr>
          <p:cNvPr id="48145" name="Dikdörtgen 24"/>
          <p:cNvSpPr>
            <a:spLocks noChangeArrowheads="1"/>
          </p:cNvSpPr>
          <p:nvPr/>
        </p:nvSpPr>
        <p:spPr bwMode="auto">
          <a:xfrm>
            <a:off x="708025" y="3241675"/>
            <a:ext cx="10979150" cy="2447925"/>
          </a:xfrm>
          <a:prstGeom prst="rect">
            <a:avLst/>
          </a:prstGeom>
          <a:noFill/>
          <a:ln w="9525">
            <a:noFill/>
            <a:miter lim="800000"/>
            <a:headEnd/>
            <a:tailEnd/>
          </a:ln>
        </p:spPr>
        <p:txBody>
          <a:bodyPr>
            <a:spAutoFit/>
          </a:bodyPr>
          <a:lstStyle/>
          <a:p>
            <a:pPr>
              <a:lnSpc>
                <a:spcPct val="107000"/>
              </a:lnSpc>
              <a:spcAft>
                <a:spcPts val="800"/>
              </a:spcAft>
            </a:pPr>
            <a:r>
              <a:rPr lang="tr-TR" sz="2200" b="1">
                <a:solidFill>
                  <a:schemeClr val="bg1"/>
                </a:solidFill>
                <a:latin typeface="Calibri" pitchFamily="34" charset="0"/>
                <a:ea typeface="Calibri" pitchFamily="34" charset="0"/>
                <a:cs typeface="Times New Roman" pitchFamily="18" charset="0"/>
              </a:rPr>
              <a:t>Bunun istisnası;</a:t>
            </a:r>
          </a:p>
          <a:p>
            <a:pPr>
              <a:lnSpc>
                <a:spcPct val="107000"/>
              </a:lnSpc>
              <a:spcAft>
                <a:spcPts val="800"/>
              </a:spcAft>
            </a:pPr>
            <a:r>
              <a:rPr lang="tr-TR" sz="2200" b="1">
                <a:solidFill>
                  <a:schemeClr val="bg1"/>
                </a:solidFill>
                <a:latin typeface="Calibri" pitchFamily="34" charset="0"/>
                <a:ea typeface="Calibri" pitchFamily="34" charset="0"/>
                <a:cs typeface="Times New Roman" pitchFamily="18" charset="0"/>
              </a:rPr>
              <a:t>- Ara Cevap Butonu </a:t>
            </a:r>
          </a:p>
          <a:p>
            <a:pPr>
              <a:lnSpc>
                <a:spcPct val="107000"/>
              </a:lnSpc>
              <a:spcAft>
                <a:spcPts val="800"/>
              </a:spcAft>
            </a:pPr>
            <a:r>
              <a:rPr lang="tr-TR" sz="2200" b="1">
                <a:solidFill>
                  <a:schemeClr val="bg1"/>
                </a:solidFill>
                <a:latin typeface="Calibri" pitchFamily="34" charset="0"/>
                <a:ea typeface="Calibri" pitchFamily="34" charset="0"/>
                <a:cs typeface="Times New Roman" pitchFamily="18" charset="0"/>
              </a:rPr>
              <a:t>Bazı başvuruların cevaplandırılma süresinin 7 iş gününü geçmesi sebebiyle sisteme ara cevap butonu eklenmiştir. Personel ara cevap ver butonunu seçecek, öngörülen süreyi belirleyecek ve otomatik olarak mülki idare amirinin onayına sunulacak ve mülki idare amirinin başvuru cevabını ve süresini uygun bulması durumunda vatandaşa cevap gidecektir. </a:t>
            </a:r>
          </a:p>
        </p:txBody>
      </p:sp>
      <p:sp>
        <p:nvSpPr>
          <p:cNvPr id="48146" name="Dikdörtgen 8"/>
          <p:cNvSpPr>
            <a:spLocks noChangeArrowheads="1"/>
          </p:cNvSpPr>
          <p:nvPr/>
        </p:nvSpPr>
        <p:spPr bwMode="auto">
          <a:xfrm>
            <a:off x="412750" y="2109788"/>
            <a:ext cx="11779250" cy="809625"/>
          </a:xfrm>
          <a:prstGeom prst="rect">
            <a:avLst/>
          </a:prstGeom>
          <a:noFill/>
          <a:ln w="9525">
            <a:noFill/>
            <a:miter lim="800000"/>
            <a:headEnd/>
            <a:tailEnd/>
          </a:ln>
        </p:spPr>
        <p:txBody>
          <a:bodyPr>
            <a:spAutoFit/>
          </a:bodyPr>
          <a:lstStyle/>
          <a:p>
            <a:pPr algn="ctr">
              <a:lnSpc>
                <a:spcPct val="107000"/>
              </a:lnSpc>
              <a:spcAft>
                <a:spcPts val="800"/>
              </a:spcAft>
            </a:pPr>
            <a:r>
              <a:rPr lang="tr-TR" sz="2200" b="1">
                <a:solidFill>
                  <a:srgbClr val="F05532"/>
                </a:solidFill>
                <a:latin typeface="Calibri" pitchFamily="34" charset="0"/>
                <a:ea typeface="Calibri" pitchFamily="34" charset="0"/>
                <a:cs typeface="Times New Roman" pitchFamily="18" charset="0"/>
              </a:rPr>
              <a:t>Uygun olan cevabın vatandaşa iletilmesi, vatandaşın cevabın ayrıntısına internetten ulaşabilecek durumu olmaması halinde gerekli kolaylığın sağlanması gerekmektedir.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50180"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50182"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SÜREÇ</a:t>
            </a:r>
          </a:p>
        </p:txBody>
      </p:sp>
      <p:pic>
        <p:nvPicPr>
          <p:cNvPr id="50183"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0186"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576F3CD1-44CC-42AA-84D8-67E47511D7E6}" type="slidenum">
              <a:rPr lang="tr-TR" altLang="tr-TR">
                <a:solidFill>
                  <a:schemeClr val="bg1"/>
                </a:solidFill>
                <a:cs typeface="Arial" charset="0"/>
              </a:rPr>
              <a:pPr algn="ctr" fontAlgn="base">
                <a:spcBef>
                  <a:spcPct val="0"/>
                </a:spcBef>
                <a:spcAft>
                  <a:spcPct val="0"/>
                </a:spcAft>
              </a:pPr>
              <a:t>19</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50188"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25" name="Rectangle 7"/>
          <p:cNvSpPr/>
          <p:nvPr/>
        </p:nvSpPr>
        <p:spPr bwMode="auto">
          <a:xfrm>
            <a:off x="414338" y="3810000"/>
            <a:ext cx="11523662" cy="2578100"/>
          </a:xfrm>
          <a:prstGeom prst="rect">
            <a:avLst/>
          </a:prstGeom>
          <a:solidFill>
            <a:srgbClr val="1F4E79"/>
          </a:solidFill>
          <a:ln w="25400" cap="flat" cmpd="sng" algn="ctr">
            <a:noFill/>
            <a:prstDash val="solid"/>
            <a:round/>
            <a:headEnd type="none" w="med" len="med"/>
            <a:tailEnd type="none" w="med" len="med"/>
          </a:ln>
          <a:effectLst/>
          <a:extLst/>
        </p:spPr>
        <p:txBody>
          <a:bodyPr/>
          <a:lstStyle/>
          <a:p>
            <a:pPr algn="ctr">
              <a:defRPr/>
            </a:pPr>
            <a:endParaRPr lang="en-US" sz="5600" kern="0">
              <a:solidFill>
                <a:srgbClr val="000000"/>
              </a:solidFill>
              <a:latin typeface="Gill Sans" charset="0"/>
              <a:ea typeface="ヒラギノ角ゴ ProN W3" charset="0"/>
              <a:cs typeface="ヒラギノ角ゴ ProN W3" charset="0"/>
              <a:sym typeface="Gill Sans" charset="0"/>
            </a:endParaRPr>
          </a:p>
        </p:txBody>
      </p:sp>
      <p:sp>
        <p:nvSpPr>
          <p:cNvPr id="50190" name="Dikdörtgen 23"/>
          <p:cNvSpPr>
            <a:spLocks noChangeArrowheads="1"/>
          </p:cNvSpPr>
          <p:nvPr/>
        </p:nvSpPr>
        <p:spPr bwMode="auto">
          <a:xfrm>
            <a:off x="1127125" y="4011613"/>
            <a:ext cx="10198100" cy="2254250"/>
          </a:xfrm>
          <a:prstGeom prst="rect">
            <a:avLst/>
          </a:prstGeom>
          <a:noFill/>
          <a:ln w="9525">
            <a:noFill/>
            <a:miter lim="800000"/>
            <a:headEnd/>
            <a:tailEnd/>
          </a:ln>
        </p:spPr>
        <p:txBody>
          <a:bodyPr>
            <a:spAutoFit/>
          </a:bodyPr>
          <a:lstStyle/>
          <a:p>
            <a:pPr algn="ctr">
              <a:spcBef>
                <a:spcPts val="1200"/>
              </a:spcBef>
            </a:pPr>
            <a:r>
              <a:rPr lang="tr-TR" sz="2200" b="1">
                <a:solidFill>
                  <a:schemeClr val="bg1"/>
                </a:solidFill>
                <a:latin typeface="Calibri" pitchFamily="34" charset="0"/>
              </a:rPr>
              <a:t>İnternet ya da Mobil uygulamadan yapılan başvurularda detaylı bilginin olmaması durumunda vatandaş ile iletişime geçilmeli ve gerekli bilgilere ulaşılmalıdır. </a:t>
            </a:r>
          </a:p>
          <a:p>
            <a:pPr algn="ctr">
              <a:spcBef>
                <a:spcPts val="1200"/>
              </a:spcBef>
            </a:pPr>
            <a:r>
              <a:rPr lang="tr-TR" sz="2200" b="1">
                <a:solidFill>
                  <a:schemeClr val="bg1"/>
                </a:solidFill>
                <a:latin typeface="Calibri" pitchFamily="34" charset="0"/>
              </a:rPr>
              <a:t>Açık Kapı Kuruluş, Çalışma, Usul ve Esasları Yönergesinin 10. maddesinin e bendinde ifade edilen "Eksik, yanlış veya hatalı bilgi beyan edilen başvurular işleme alınmayacaktır." hükmü gereği tam olarak hangi konuda talepte bulunulduğu açık olarak ifade edilmeyen başvurularda; vatandaşla iletişime geçilmelidir.</a:t>
            </a:r>
          </a:p>
        </p:txBody>
      </p:sp>
      <p:grpSp>
        <p:nvGrpSpPr>
          <p:cNvPr id="50191" name="Grup 11"/>
          <p:cNvGrpSpPr>
            <a:grpSpLocks/>
          </p:cNvGrpSpPr>
          <p:nvPr/>
        </p:nvGrpSpPr>
        <p:grpSpPr bwMode="auto">
          <a:xfrm>
            <a:off x="452438" y="1747838"/>
            <a:ext cx="11479212" cy="2060575"/>
            <a:chOff x="452582" y="2070139"/>
            <a:chExt cx="11479442" cy="2061286"/>
          </a:xfrm>
        </p:grpSpPr>
        <p:sp>
          <p:nvSpPr>
            <p:cNvPr id="50192" name="Dikdörtgen 5"/>
            <p:cNvSpPr>
              <a:spLocks noChangeArrowheads="1"/>
            </p:cNvSpPr>
            <p:nvPr/>
          </p:nvSpPr>
          <p:spPr bwMode="auto">
            <a:xfrm>
              <a:off x="1290799" y="3034084"/>
              <a:ext cx="4613367" cy="1097341"/>
            </a:xfrm>
            <a:prstGeom prst="rect">
              <a:avLst/>
            </a:prstGeom>
            <a:noFill/>
            <a:ln w="9525">
              <a:noFill/>
              <a:miter lim="800000"/>
              <a:headEnd/>
              <a:tailEnd/>
            </a:ln>
          </p:spPr>
          <p:txBody>
            <a:bodyPr>
              <a:spAutoFit/>
            </a:bodyPr>
            <a:lstStyle/>
            <a:p>
              <a:pPr algn="ctr"/>
              <a:r>
                <a:rPr lang="tr-TR" sz="2200" b="1">
                  <a:latin typeface="Calibri" pitchFamily="34" charset="0"/>
                </a:rPr>
                <a:t>iOS ve Android telefonlardan indirilen Açık Kapı Mobil uygulaması üzerinden başvuru yapılabilmektedir.</a:t>
              </a:r>
            </a:p>
          </p:txBody>
        </p:sp>
        <p:sp>
          <p:nvSpPr>
            <p:cNvPr id="50193" name="Dikdörtgen 22"/>
            <p:cNvSpPr>
              <a:spLocks noChangeArrowheads="1"/>
            </p:cNvSpPr>
            <p:nvPr/>
          </p:nvSpPr>
          <p:spPr bwMode="auto">
            <a:xfrm>
              <a:off x="7483760" y="3019792"/>
              <a:ext cx="4156158" cy="1097341"/>
            </a:xfrm>
            <a:prstGeom prst="rect">
              <a:avLst/>
            </a:prstGeom>
            <a:noFill/>
            <a:ln w="9525">
              <a:noFill/>
              <a:miter lim="800000"/>
              <a:headEnd/>
              <a:tailEnd/>
            </a:ln>
          </p:spPr>
          <p:txBody>
            <a:bodyPr>
              <a:spAutoFit/>
            </a:bodyPr>
            <a:lstStyle/>
            <a:p>
              <a:pPr algn="ctr"/>
              <a:r>
                <a:rPr lang="tr-TR" sz="2200" b="1" u="sng">
                  <a:latin typeface="Calibri" pitchFamily="34" charset="0"/>
                  <a:hlinkClick r:id="rId6"/>
                </a:rPr>
                <a:t>www.acikkapi.gov.tr</a:t>
              </a:r>
              <a:r>
                <a:rPr lang="tr-TR" sz="2200" b="1">
                  <a:latin typeface="Calibri" pitchFamily="34" charset="0"/>
                </a:rPr>
                <a:t> web sitesinden başvuru yapılabilmektedir.</a:t>
              </a:r>
            </a:p>
          </p:txBody>
        </p:sp>
        <p:sp>
          <p:nvSpPr>
            <p:cNvPr id="28" name="Rectangle 5"/>
            <p:cNvSpPr/>
            <p:nvPr/>
          </p:nvSpPr>
          <p:spPr bwMode="auto">
            <a:xfrm>
              <a:off x="857402" y="2308346"/>
              <a:ext cx="5245205" cy="597106"/>
            </a:xfrm>
            <a:prstGeom prst="rect">
              <a:avLst/>
            </a:prstGeom>
            <a:solidFill>
              <a:srgbClr val="1EB288"/>
            </a:solidFill>
            <a:ln w="25400" cap="flat" cmpd="sng" algn="ctr">
              <a:noFill/>
              <a:prstDash val="solid"/>
              <a:round/>
              <a:headEnd type="none" w="med" len="med"/>
              <a:tailEnd type="none" w="med" len="med"/>
            </a:ln>
            <a:effectLst/>
            <a:extLst/>
          </p:spPr>
          <p:txBody>
            <a:bodyPr/>
            <a:lstStyle/>
            <a:p>
              <a:pPr algn="ctr">
                <a:defRPr/>
              </a:pPr>
              <a:endParaRPr lang="en-US" sz="5600" kern="0">
                <a:solidFill>
                  <a:srgbClr val="000000"/>
                </a:solidFill>
                <a:latin typeface="Gill Sans" charset="0"/>
                <a:ea typeface="ヒラギノ角ゴ ProN W3" charset="0"/>
                <a:cs typeface="ヒラギノ角ゴ ProN W3" charset="0"/>
                <a:sym typeface="Gill Sans" charset="0"/>
              </a:endParaRPr>
            </a:p>
          </p:txBody>
        </p:sp>
        <p:sp>
          <p:nvSpPr>
            <p:cNvPr id="29" name="Rectangle 6"/>
            <p:cNvSpPr/>
            <p:nvPr/>
          </p:nvSpPr>
          <p:spPr bwMode="auto">
            <a:xfrm>
              <a:off x="6780484" y="2308346"/>
              <a:ext cx="5151540" cy="597106"/>
            </a:xfrm>
            <a:prstGeom prst="rect">
              <a:avLst/>
            </a:prstGeom>
            <a:solidFill>
              <a:srgbClr val="505AAA"/>
            </a:solidFill>
            <a:ln w="25400" cap="flat" cmpd="sng" algn="ctr">
              <a:noFill/>
              <a:prstDash val="solid"/>
              <a:round/>
              <a:headEnd type="none" w="med" len="med"/>
              <a:tailEnd type="none" w="med" len="med"/>
            </a:ln>
            <a:effectLst/>
            <a:extLst/>
          </p:spPr>
          <p:txBody>
            <a:bodyPr/>
            <a:lstStyle/>
            <a:p>
              <a:pPr algn="ctr">
                <a:defRPr/>
              </a:pPr>
              <a:endParaRPr lang="en-US" sz="5600" kern="0">
                <a:solidFill>
                  <a:srgbClr val="000000"/>
                </a:solidFill>
                <a:latin typeface="Gill Sans" charset="0"/>
                <a:ea typeface="ヒラギノ角ゴ ProN W3" charset="0"/>
                <a:cs typeface="ヒラギノ角ゴ ProN W3" charset="0"/>
                <a:sym typeface="Gill Sans" charset="0"/>
              </a:endParaRPr>
            </a:p>
          </p:txBody>
        </p:sp>
        <p:sp>
          <p:nvSpPr>
            <p:cNvPr id="50196" name="Dikdörtgen 29"/>
            <p:cNvSpPr>
              <a:spLocks noChangeArrowheads="1"/>
            </p:cNvSpPr>
            <p:nvPr/>
          </p:nvSpPr>
          <p:spPr bwMode="auto">
            <a:xfrm>
              <a:off x="1093945" y="2324227"/>
              <a:ext cx="4927698" cy="519291"/>
            </a:xfrm>
            <a:prstGeom prst="rect">
              <a:avLst/>
            </a:prstGeom>
            <a:noFill/>
            <a:ln w="9525">
              <a:noFill/>
              <a:miter lim="800000"/>
              <a:headEnd/>
              <a:tailEnd/>
            </a:ln>
          </p:spPr>
          <p:txBody>
            <a:bodyPr>
              <a:spAutoFit/>
            </a:bodyPr>
            <a:lstStyle/>
            <a:p>
              <a:pPr algn="ctr">
                <a:spcAft>
                  <a:spcPts val="1200"/>
                </a:spcAft>
              </a:pPr>
              <a:r>
                <a:rPr lang="tr-TR" sz="2800" b="1">
                  <a:solidFill>
                    <a:schemeClr val="bg1"/>
                  </a:solidFill>
                  <a:latin typeface="Calibri" pitchFamily="34" charset="0"/>
                </a:rPr>
                <a:t>Mobil üzerinden başvuru</a:t>
              </a:r>
            </a:p>
          </p:txBody>
        </p:sp>
        <p:grpSp>
          <p:nvGrpSpPr>
            <p:cNvPr id="50197" name="Grup 8"/>
            <p:cNvGrpSpPr>
              <a:grpSpLocks/>
            </p:cNvGrpSpPr>
            <p:nvPr/>
          </p:nvGrpSpPr>
          <p:grpSpPr bwMode="auto">
            <a:xfrm>
              <a:off x="452582" y="2089776"/>
              <a:ext cx="963271" cy="963271"/>
              <a:chOff x="414482" y="2331599"/>
              <a:chExt cx="963271" cy="963271"/>
            </a:xfrm>
          </p:grpSpPr>
          <p:sp>
            <p:nvSpPr>
              <p:cNvPr id="36" name="Oval 23"/>
              <p:cNvSpPr>
                <a:spLocks/>
              </p:cNvSpPr>
              <p:nvPr/>
            </p:nvSpPr>
            <p:spPr bwMode="auto">
              <a:xfrm>
                <a:off x="414482" y="2331019"/>
                <a:ext cx="963631" cy="963944"/>
              </a:xfrm>
              <a:prstGeom prst="ellipse">
                <a:avLst/>
              </a:prstGeom>
              <a:solidFill>
                <a:srgbClr val="1EB288"/>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50203" name="Freeform 76"/>
              <p:cNvSpPr>
                <a:spLocks noChangeArrowheads="1"/>
              </p:cNvSpPr>
              <p:nvPr/>
            </p:nvSpPr>
            <p:spPr bwMode="auto">
              <a:xfrm>
                <a:off x="723008" y="2490459"/>
                <a:ext cx="338901" cy="584602"/>
              </a:xfrm>
              <a:custGeom>
                <a:avLst/>
                <a:gdLst>
                  <a:gd name="T0" fmla="*/ 127903375 w 283"/>
                  <a:gd name="T1" fmla="*/ 0 h 489"/>
                  <a:gd name="T2" fmla="*/ 127903375 w 283"/>
                  <a:gd name="T3" fmla="*/ 0 h 489"/>
                  <a:gd name="T4" fmla="*/ 23646427 w 283"/>
                  <a:gd name="T5" fmla="*/ 0 h 489"/>
                  <a:gd name="T6" fmla="*/ 0 w 283"/>
                  <a:gd name="T7" fmla="*/ 23565800 h 489"/>
                  <a:gd name="T8" fmla="*/ 0 w 283"/>
                  <a:gd name="T9" fmla="*/ 232448053 h 489"/>
                  <a:gd name="T10" fmla="*/ 23646427 w 283"/>
                  <a:gd name="T11" fmla="*/ 261369706 h 489"/>
                  <a:gd name="T12" fmla="*/ 127903375 w 283"/>
                  <a:gd name="T13" fmla="*/ 261369706 h 489"/>
                  <a:gd name="T14" fmla="*/ 151548596 w 283"/>
                  <a:gd name="T15" fmla="*/ 232448053 h 489"/>
                  <a:gd name="T16" fmla="*/ 151548596 w 283"/>
                  <a:gd name="T17" fmla="*/ 23565800 h 489"/>
                  <a:gd name="T18" fmla="*/ 127903375 w 283"/>
                  <a:gd name="T19" fmla="*/ 0 h 489"/>
                  <a:gd name="T20" fmla="*/ 75774897 w 283"/>
                  <a:gd name="T21" fmla="*/ 246373293 h 489"/>
                  <a:gd name="T22" fmla="*/ 75774897 w 283"/>
                  <a:gd name="T23" fmla="*/ 246373293 h 489"/>
                  <a:gd name="T24" fmla="*/ 56965300 w 283"/>
                  <a:gd name="T25" fmla="*/ 237268329 h 489"/>
                  <a:gd name="T26" fmla="*/ 75774897 w 283"/>
                  <a:gd name="T27" fmla="*/ 222807502 h 489"/>
                  <a:gd name="T28" fmla="*/ 94583314 w 283"/>
                  <a:gd name="T29" fmla="*/ 237268329 h 489"/>
                  <a:gd name="T30" fmla="*/ 75774897 w 283"/>
                  <a:gd name="T31" fmla="*/ 246373293 h 489"/>
                  <a:gd name="T32" fmla="*/ 132740197 w 283"/>
                  <a:gd name="T33" fmla="*/ 208881067 h 489"/>
                  <a:gd name="T34" fmla="*/ 132740197 w 283"/>
                  <a:gd name="T35" fmla="*/ 208881067 h 489"/>
                  <a:gd name="T36" fmla="*/ 18809601 w 283"/>
                  <a:gd name="T37" fmla="*/ 208881067 h 489"/>
                  <a:gd name="T38" fmla="*/ 18809601 w 283"/>
                  <a:gd name="T39" fmla="*/ 33206351 h 489"/>
                  <a:gd name="T40" fmla="*/ 132740197 w 283"/>
                  <a:gd name="T41" fmla="*/ 33206351 h 489"/>
                  <a:gd name="T42" fmla="*/ 132740197 w 283"/>
                  <a:gd name="T43" fmla="*/ 208881067 h 4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3"/>
                  <a:gd name="T67" fmla="*/ 0 h 489"/>
                  <a:gd name="T68" fmla="*/ 283 w 283"/>
                  <a:gd name="T69" fmla="*/ 489 h 48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bg1"/>
              </a:solidFill>
              <a:ln w="9525">
                <a:noFill/>
                <a:round/>
                <a:headEnd/>
                <a:tailEnd/>
              </a:ln>
            </p:spPr>
            <p:txBody>
              <a:bodyPr wrap="none" lIns="34290" tIns="17145" rIns="34290" bIns="17145" anchor="ctr"/>
              <a:lstStyle/>
              <a:p>
                <a:endParaRPr lang="tr-TR"/>
              </a:p>
            </p:txBody>
          </p:sp>
        </p:grpSp>
        <p:grpSp>
          <p:nvGrpSpPr>
            <p:cNvPr id="50198" name="Grup 7"/>
            <p:cNvGrpSpPr>
              <a:grpSpLocks/>
            </p:cNvGrpSpPr>
            <p:nvPr/>
          </p:nvGrpSpPr>
          <p:grpSpPr bwMode="auto">
            <a:xfrm>
              <a:off x="6228261" y="2070139"/>
              <a:ext cx="963271" cy="963271"/>
              <a:chOff x="6228261" y="2311962"/>
              <a:chExt cx="963271" cy="963271"/>
            </a:xfrm>
          </p:grpSpPr>
          <p:sp>
            <p:nvSpPr>
              <p:cNvPr id="32" name="Oval 20"/>
              <p:cNvSpPr>
                <a:spLocks/>
              </p:cNvSpPr>
              <p:nvPr/>
            </p:nvSpPr>
            <p:spPr bwMode="auto">
              <a:xfrm>
                <a:off x="6228023" y="2311962"/>
                <a:ext cx="963631" cy="963944"/>
              </a:xfrm>
              <a:prstGeom prst="ellipse">
                <a:avLst/>
              </a:prstGeom>
              <a:solidFill>
                <a:srgbClr val="505AAA"/>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8" name="AutoShape 4"/>
              <p:cNvSpPr>
                <a:spLocks/>
              </p:cNvSpPr>
              <p:nvPr/>
            </p:nvSpPr>
            <p:spPr bwMode="auto">
              <a:xfrm>
                <a:off x="6432814" y="2502528"/>
                <a:ext cx="552461" cy="5526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p:spPr>
            <p:txBody>
              <a:bodyPr lIns="19050" tIns="19050" rIns="19050" bIns="19050" anchor="ctr"/>
              <a:lstStyle/>
              <a:p>
                <a:pPr algn="ctr" defTabSz="228600" hangingPunct="0">
                  <a:defRPr/>
                </a:pPr>
                <a:endParaRPr lang="en-US" sz="1500" dirty="0">
                  <a:solidFill>
                    <a:srgbClr val="FFFFFF"/>
                  </a:solidFill>
                  <a:effectLst>
                    <a:outerShdw blurRad="38100" dist="38100" dir="2700000" algn="tl">
                      <a:srgbClr val="000000"/>
                    </a:outerShdw>
                  </a:effectLst>
                  <a:latin typeface="Gill Sans" charset="0"/>
                  <a:cs typeface="+mn-cs"/>
                  <a:sym typeface="Gill Sans" charset="0"/>
                </a:endParaRPr>
              </a:p>
            </p:txBody>
          </p:sp>
        </p:grpSp>
        <p:sp>
          <p:nvSpPr>
            <p:cNvPr id="50199" name="Dikdörtgen 30"/>
            <p:cNvSpPr>
              <a:spLocks noChangeArrowheads="1"/>
            </p:cNvSpPr>
            <p:nvPr/>
          </p:nvSpPr>
          <p:spPr bwMode="auto">
            <a:xfrm>
              <a:off x="7190067" y="2324227"/>
              <a:ext cx="4616542" cy="519291"/>
            </a:xfrm>
            <a:prstGeom prst="rect">
              <a:avLst/>
            </a:prstGeom>
            <a:noFill/>
            <a:ln w="9525">
              <a:noFill/>
              <a:miter lim="800000"/>
              <a:headEnd/>
              <a:tailEnd/>
            </a:ln>
          </p:spPr>
          <p:txBody>
            <a:bodyPr>
              <a:spAutoFit/>
            </a:bodyPr>
            <a:lstStyle/>
            <a:p>
              <a:pPr algn="ctr">
                <a:spcAft>
                  <a:spcPts val="1200"/>
                </a:spcAft>
              </a:pPr>
              <a:r>
                <a:rPr lang="tr-TR" sz="2800" b="1">
                  <a:solidFill>
                    <a:schemeClr val="bg1"/>
                  </a:solidFill>
                  <a:latin typeface="Calibri" pitchFamily="34" charset="0"/>
                </a:rPr>
                <a:t>İnternet üzerinden başvuru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5363" name="Resim 9"/>
          <p:cNvPicPr>
            <a:picLocks noChangeAspect="1"/>
          </p:cNvPicPr>
          <p:nvPr/>
        </p:nvPicPr>
        <p:blipFill>
          <a:blip r:embed="rId3"/>
          <a:srcRect l="16861" r="5124"/>
          <a:stretch>
            <a:fillRect/>
          </a:stretch>
        </p:blipFill>
        <p:spPr bwMode="auto">
          <a:xfrm>
            <a:off x="414338" y="1773238"/>
            <a:ext cx="6156325" cy="4603750"/>
          </a:xfrm>
          <a:prstGeom prst="rect">
            <a:avLst/>
          </a:prstGeom>
          <a:noFill/>
          <a:ln w="9525">
            <a:noFill/>
            <a:miter lim="800000"/>
            <a:headEnd/>
            <a:tailEnd/>
          </a:ln>
        </p:spPr>
      </p:pic>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15365" name="Picture 5"/>
          <p:cNvPicPr>
            <a:picLocks noChangeAspect="1" noChangeArrowheads="1"/>
          </p:cNvPicPr>
          <p:nvPr/>
        </p:nvPicPr>
        <p:blipFill>
          <a:blip r:embed="rId4">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15367" name="Resim 28"/>
          <p:cNvPicPr>
            <a:picLocks noChangeAspect="1" noChangeArrowheads="1"/>
          </p:cNvPicPr>
          <p:nvPr/>
        </p:nvPicPr>
        <p:blipFill>
          <a:blip r:embed="rId5">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5370"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60AABA54-21BC-457B-9A0F-D4770DB54B10}" type="slidenum">
              <a:rPr lang="tr-TR" altLang="tr-TR">
                <a:solidFill>
                  <a:schemeClr val="bg1"/>
                </a:solidFill>
                <a:cs typeface="Arial" charset="0"/>
              </a:rPr>
              <a:pPr algn="ctr" fontAlgn="base">
                <a:spcBef>
                  <a:spcPct val="0"/>
                </a:spcBef>
                <a:spcAft>
                  <a:spcPct val="0"/>
                </a:spcAft>
              </a:pPr>
              <a:t>2</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15372" name="Resim 15"/>
          <p:cNvPicPr>
            <a:picLocks noChangeAspect="1"/>
          </p:cNvPicPr>
          <p:nvPr/>
        </p:nvPicPr>
        <p:blipFill>
          <a:blip r:embed="rId6"/>
          <a:srcRect/>
          <a:stretch>
            <a:fillRect/>
          </a:stretch>
        </p:blipFill>
        <p:spPr bwMode="auto">
          <a:xfrm>
            <a:off x="534988" y="974725"/>
            <a:ext cx="644525" cy="585788"/>
          </a:xfrm>
          <a:prstGeom prst="rect">
            <a:avLst/>
          </a:prstGeom>
          <a:noFill/>
          <a:ln w="9525">
            <a:noFill/>
            <a:miter lim="800000"/>
            <a:headEnd/>
            <a:tailEnd/>
          </a:ln>
        </p:spPr>
      </p:pic>
      <p:sp>
        <p:nvSpPr>
          <p:cNvPr id="15373" name="Dikdörtgen 6"/>
          <p:cNvSpPr>
            <a:spLocks noChangeArrowheads="1"/>
          </p:cNvSpPr>
          <p:nvPr/>
        </p:nvSpPr>
        <p:spPr bwMode="auto">
          <a:xfrm>
            <a:off x="6921500" y="4198938"/>
            <a:ext cx="4524375" cy="1739900"/>
          </a:xfrm>
          <a:prstGeom prst="rect">
            <a:avLst/>
          </a:prstGeom>
          <a:noFill/>
          <a:ln w="9525">
            <a:noFill/>
            <a:miter lim="800000"/>
            <a:headEnd/>
            <a:tailEnd/>
          </a:ln>
        </p:spPr>
        <p:txBody>
          <a:bodyPr>
            <a:spAutoFit/>
          </a:bodyPr>
          <a:lstStyle/>
          <a:p>
            <a:r>
              <a:rPr lang="tr-TR">
                <a:latin typeface="Calibri" pitchFamily="34" charset="0"/>
              </a:rPr>
              <a:t>Teknolojinin ve iletişimin baş döndürücü bir hızla değiştiği günümüzde vatandaşımızın kamu hizmeti noktasında talep ve beklentileri artmakta, farklılaşmakta;  hizmette bir aksaklık söz konusu olursa hızla çözüme kavuşma beklentisi yükselmektedir. </a:t>
            </a:r>
          </a:p>
        </p:txBody>
      </p:sp>
      <p:sp>
        <p:nvSpPr>
          <p:cNvPr id="9" name="Dikdörtgen 8"/>
          <p:cNvSpPr/>
          <p:nvPr/>
        </p:nvSpPr>
        <p:spPr>
          <a:xfrm>
            <a:off x="6688138" y="1773238"/>
            <a:ext cx="5249862" cy="225425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5375" name="Dikdörtgen 7"/>
          <p:cNvSpPr>
            <a:spLocks noChangeArrowheads="1"/>
          </p:cNvSpPr>
          <p:nvPr/>
        </p:nvSpPr>
        <p:spPr bwMode="auto">
          <a:xfrm>
            <a:off x="6921500" y="2022475"/>
            <a:ext cx="4714875" cy="1754188"/>
          </a:xfrm>
          <a:prstGeom prst="rect">
            <a:avLst/>
          </a:prstGeom>
          <a:noFill/>
          <a:ln w="9525">
            <a:noFill/>
            <a:miter lim="800000"/>
            <a:headEnd/>
            <a:tailEnd/>
          </a:ln>
        </p:spPr>
        <p:txBody>
          <a:bodyPr>
            <a:spAutoFit/>
          </a:bodyPr>
          <a:lstStyle/>
          <a:p>
            <a:pPr algn="just">
              <a:spcAft>
                <a:spcPts val="1200"/>
              </a:spcAft>
            </a:pPr>
            <a:r>
              <a:rPr lang="tr-TR" b="1">
                <a:solidFill>
                  <a:schemeClr val="bg1"/>
                </a:solidFill>
                <a:latin typeface="Calibri" pitchFamily="34" charset="0"/>
                <a:ea typeface="Calibri" pitchFamily="34" charset="0"/>
                <a:cs typeface="Times New Roman" pitchFamily="18" charset="0"/>
              </a:rPr>
              <a:t>Demokratik toplumlarda kamu yönetiminin varlık nedeni topluma hizmettir. Kamu kurumları hizmetinde olduğu ve kendisine varlık kazandıran vatandaşlara karşı duyarlı, sorumlu ve saygılı bir hizmet anlayışına sahip olmak zorundadır.</a:t>
            </a:r>
            <a:endParaRPr lang="tr-TR" sz="1600" b="1">
              <a:solidFill>
                <a:schemeClr val="bg1"/>
              </a:solidFill>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882650"/>
            <a:ext cx="11523662" cy="545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a:t>SOKAK HAYVANLARI İLE İLGİLİ BAŞVURULAR</a:t>
            </a: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52228"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52230"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52231"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2234"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04A793B6-66EA-4892-9CF4-4016533A0399}" type="slidenum">
              <a:rPr lang="tr-TR" altLang="tr-TR">
                <a:solidFill>
                  <a:schemeClr val="bg1"/>
                </a:solidFill>
                <a:cs typeface="Arial" charset="0"/>
              </a:rPr>
              <a:pPr algn="ctr" fontAlgn="base">
                <a:spcBef>
                  <a:spcPct val="0"/>
                </a:spcBef>
                <a:spcAft>
                  <a:spcPct val="0"/>
                </a:spcAft>
              </a:pPr>
              <a:t>20</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52236"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96875"/>
          </a:xfrm>
          <a:prstGeom prst="rect">
            <a:avLst/>
          </a:prstGeom>
        </p:spPr>
        <p:txBody>
          <a:bodyPr>
            <a:spAutoFit/>
          </a:bodyPr>
          <a:lstStyle/>
          <a:p>
            <a:r>
              <a:rPr lang="tr-TR" sz="2000" b="1">
                <a:solidFill>
                  <a:srgbClr val="1F4E79"/>
                </a:solidFill>
                <a:latin typeface="Calibri" pitchFamily="34" charset="0"/>
                <a:ea typeface="Calibri" pitchFamily="34" charset="0"/>
                <a:cs typeface="Times New Roman" pitchFamily="18" charset="0"/>
              </a:rPr>
              <a:t>Vatandaşların Başvurularının H</a:t>
            </a:r>
            <a:r>
              <a:rPr lang="tr-TR" sz="2000" b="1">
                <a:solidFill>
                  <a:srgbClr val="1F4E79"/>
                </a:solidFill>
                <a:latin typeface="Calibri" pitchFamily="34" charset="0"/>
                <a:cs typeface="Calibri" pitchFamily="34" charset="0"/>
              </a:rPr>
              <a:t>angi </a:t>
            </a:r>
            <a:r>
              <a:rPr lang="tr-TR" sz="2000" b="1">
                <a:solidFill>
                  <a:srgbClr val="1F4E79"/>
                </a:solidFill>
                <a:latin typeface="Calibri" pitchFamily="34" charset="0"/>
                <a:cs typeface="Times New Roman" pitchFamily="18" charset="0"/>
              </a:rPr>
              <a:t>K</a:t>
            </a:r>
            <a:r>
              <a:rPr lang="tr-TR" sz="2000" b="1">
                <a:solidFill>
                  <a:srgbClr val="1F4E79"/>
                </a:solidFill>
                <a:latin typeface="Calibri" pitchFamily="34" charset="0"/>
                <a:cs typeface="Calibri" pitchFamily="34" charset="0"/>
              </a:rPr>
              <a:t>uruma </a:t>
            </a:r>
            <a:r>
              <a:rPr lang="tr-TR" sz="2000" b="1">
                <a:solidFill>
                  <a:srgbClr val="1F4E79"/>
                </a:solidFill>
                <a:latin typeface="Calibri" pitchFamily="34" charset="0"/>
                <a:cs typeface="Times New Roman" pitchFamily="18" charset="0"/>
              </a:rPr>
              <a:t>Y</a:t>
            </a:r>
            <a:r>
              <a:rPr lang="tr-TR" sz="2000" b="1">
                <a:solidFill>
                  <a:srgbClr val="1F4E79"/>
                </a:solidFill>
                <a:latin typeface="Calibri" pitchFamily="34" charset="0"/>
                <a:cs typeface="Calibri" pitchFamily="34" charset="0"/>
              </a:rPr>
              <a:t>önlendirileceğine </a:t>
            </a:r>
            <a:r>
              <a:rPr lang="tr-TR" sz="2000" b="1">
                <a:solidFill>
                  <a:srgbClr val="1F4E79"/>
                </a:solidFill>
                <a:latin typeface="Calibri" pitchFamily="34" charset="0"/>
                <a:cs typeface="Times New Roman" pitchFamily="18" charset="0"/>
              </a:rPr>
              <a:t>D</a:t>
            </a:r>
            <a:r>
              <a:rPr lang="tr-TR" sz="2000" b="1">
                <a:solidFill>
                  <a:srgbClr val="1F4E79"/>
                </a:solidFill>
                <a:latin typeface="Calibri" pitchFamily="34" charset="0"/>
                <a:cs typeface="Calibri" pitchFamily="34" charset="0"/>
              </a:rPr>
              <a:t>air </a:t>
            </a:r>
            <a:r>
              <a:rPr lang="tr-TR" sz="2000" b="1">
                <a:solidFill>
                  <a:srgbClr val="1F4E79"/>
                </a:solidFill>
                <a:latin typeface="Calibri" pitchFamily="34" charset="0"/>
                <a:cs typeface="Times New Roman" pitchFamily="18" charset="0"/>
              </a:rPr>
              <a:t>İ</a:t>
            </a:r>
            <a:r>
              <a:rPr lang="tr-TR" sz="2000" b="1">
                <a:solidFill>
                  <a:srgbClr val="1F4E79"/>
                </a:solidFill>
                <a:latin typeface="Calibri" pitchFamily="34" charset="0"/>
                <a:cs typeface="Calibri" pitchFamily="34" charset="0"/>
              </a:rPr>
              <a:t>ş </a:t>
            </a:r>
            <a:r>
              <a:rPr lang="tr-TR" sz="2000" b="1">
                <a:solidFill>
                  <a:srgbClr val="1F4E79"/>
                </a:solidFill>
                <a:latin typeface="Calibri" pitchFamily="34" charset="0"/>
                <a:cs typeface="Times New Roman" pitchFamily="18" charset="0"/>
              </a:rPr>
              <a:t>A</a:t>
            </a:r>
            <a:r>
              <a:rPr lang="tr-TR" sz="2000" b="1">
                <a:solidFill>
                  <a:srgbClr val="1F4E79"/>
                </a:solidFill>
                <a:latin typeface="Calibri" pitchFamily="34" charset="0"/>
                <a:cs typeface="Calibri" pitchFamily="34" charset="0"/>
              </a:rPr>
              <a:t>kış </a:t>
            </a:r>
            <a:r>
              <a:rPr lang="tr-TR" sz="2000" b="1">
                <a:solidFill>
                  <a:srgbClr val="1F4E79"/>
                </a:solidFill>
                <a:latin typeface="Calibri" pitchFamily="34" charset="0"/>
                <a:cs typeface="Times New Roman" pitchFamily="18" charset="0"/>
              </a:rPr>
              <a:t>Ş</a:t>
            </a:r>
            <a:r>
              <a:rPr lang="tr-TR" sz="2000" b="1">
                <a:solidFill>
                  <a:srgbClr val="1F4E79"/>
                </a:solidFill>
                <a:latin typeface="Calibri" pitchFamily="34" charset="0"/>
                <a:cs typeface="Calibri" pitchFamily="34" charset="0"/>
              </a:rPr>
              <a:t>eması </a:t>
            </a:r>
          </a:p>
        </p:txBody>
      </p:sp>
      <p:cxnSp>
        <p:nvCxnSpPr>
          <p:cNvPr id="23" name="Düz Bağlayıcı 22"/>
          <p:cNvCxnSpPr>
            <a:cxnSpLocks/>
          </p:cNvCxnSpPr>
          <p:nvPr/>
        </p:nvCxnSpPr>
        <p:spPr>
          <a:xfrm flipH="1">
            <a:off x="6064250" y="3000375"/>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2542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solidFill>
                  <a:schemeClr val="bg1"/>
                </a:solidFill>
              </a:rPr>
              <a:t>AİLE ÇALIŞMA VE SOSYAL HİZMETLER MÜDÜRLÜĞÜ</a:t>
            </a:r>
          </a:p>
        </p:txBody>
      </p:sp>
      <p:cxnSp>
        <p:nvCxnSpPr>
          <p:cNvPr id="25" name="Düz Bağlayıcı 24"/>
          <p:cNvCxnSpPr>
            <a:cxnSpLocks/>
          </p:cNvCxnSpPr>
          <p:nvPr/>
        </p:nvCxnSpPr>
        <p:spPr>
          <a:xfrm flipH="1">
            <a:off x="1914525" y="3433763"/>
            <a:ext cx="8301038" cy="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6" name="Düz Bağlayıcı 25"/>
          <p:cNvCxnSpPr>
            <a:cxnSpLocks/>
          </p:cNvCxnSpPr>
          <p:nvPr/>
        </p:nvCxnSpPr>
        <p:spPr>
          <a:xfrm flipH="1">
            <a:off x="10215563" y="3432175"/>
            <a:ext cx="0" cy="8191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7" name="Düz Bağlayıcı 26"/>
          <p:cNvCxnSpPr>
            <a:cxnSpLocks/>
          </p:cNvCxnSpPr>
          <p:nvPr/>
        </p:nvCxnSpPr>
        <p:spPr>
          <a:xfrm flipH="1">
            <a:off x="8202613" y="3432175"/>
            <a:ext cx="0" cy="671513"/>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p:cNvCxnSpPr>
          <p:nvPr/>
        </p:nvCxnSpPr>
        <p:spPr>
          <a:xfrm>
            <a:off x="4014788" y="3432175"/>
            <a:ext cx="0" cy="94932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9" name="Düz Bağlayıcı 28"/>
          <p:cNvCxnSpPr>
            <a:cxnSpLocks/>
          </p:cNvCxnSpPr>
          <p:nvPr/>
        </p:nvCxnSpPr>
        <p:spPr>
          <a:xfrm flipH="1">
            <a:off x="1914525" y="3432175"/>
            <a:ext cx="0" cy="757238"/>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0" name="Dikdörtgen 29"/>
          <p:cNvSpPr/>
          <p:nvPr/>
        </p:nvSpPr>
        <p:spPr>
          <a:xfrm>
            <a:off x="842963" y="3717925"/>
            <a:ext cx="20653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a:solidFill>
                  <a:schemeClr val="bg1"/>
                </a:solidFill>
                <a:cs typeface="Arial" charset="0"/>
              </a:rPr>
              <a:t>ENGELLİ VATANDAŞLARIN TALEP/ŞİKAYETLERİ</a:t>
            </a:r>
          </a:p>
        </p:txBody>
      </p:sp>
      <p:sp>
        <p:nvSpPr>
          <p:cNvPr id="31" name="Dikdörtgen 30"/>
          <p:cNvSpPr/>
          <p:nvPr/>
        </p:nvSpPr>
        <p:spPr>
          <a:xfrm>
            <a:off x="3025775"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ŞEHİT AİLELERİ VE GAZİLERİN TALEPLERİ</a:t>
            </a:r>
            <a:endParaRPr lang="tr-TR" sz="1600" b="1" dirty="0">
              <a:solidFill>
                <a:schemeClr val="bg1"/>
              </a:solidFill>
            </a:endParaRPr>
          </a:p>
        </p:txBody>
      </p:sp>
      <p:sp>
        <p:nvSpPr>
          <p:cNvPr id="32" name="Dikdörtgen 31"/>
          <p:cNvSpPr/>
          <p:nvPr/>
        </p:nvSpPr>
        <p:spPr>
          <a:xfrm>
            <a:off x="5121275" y="3717925"/>
            <a:ext cx="1974850"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SOSYAL EKONOMİK DESTEK</a:t>
            </a:r>
            <a:endParaRPr lang="tr-TR" sz="1600" b="1" dirty="0">
              <a:solidFill>
                <a:schemeClr val="bg1"/>
              </a:solidFill>
            </a:endParaRPr>
          </a:p>
        </p:txBody>
      </p:sp>
      <p:sp>
        <p:nvSpPr>
          <p:cNvPr id="36" name="Dikdörtgen 35"/>
          <p:cNvSpPr/>
          <p:nvPr/>
        </p:nvSpPr>
        <p:spPr>
          <a:xfrm>
            <a:off x="7215188"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AİLE İÇİ ŞİDDETE YÖNELİK BAŞVURULAR</a:t>
            </a:r>
            <a:endParaRPr lang="tr-TR" sz="1600" b="1" dirty="0">
              <a:solidFill>
                <a:schemeClr val="bg1"/>
              </a:solidFill>
            </a:endParaRPr>
          </a:p>
        </p:txBody>
      </p:sp>
      <p:sp>
        <p:nvSpPr>
          <p:cNvPr id="37" name="Dikdörtgen 36"/>
          <p:cNvSpPr/>
          <p:nvPr/>
        </p:nvSpPr>
        <p:spPr>
          <a:xfrm>
            <a:off x="5121275" y="5046663"/>
            <a:ext cx="1974850" cy="1279525"/>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ENGELLİ BAKIMI AYLIĞI </a:t>
            </a:r>
            <a:endParaRPr lang="tr-TR" sz="1600" b="1" dirty="0">
              <a:solidFill>
                <a:schemeClr val="bg1"/>
              </a:solidFill>
            </a:endParaRPr>
          </a:p>
        </p:txBody>
      </p:sp>
      <p:sp>
        <p:nvSpPr>
          <p:cNvPr id="39" name="Dikdörtgen 38"/>
          <p:cNvSpPr/>
          <p:nvPr/>
        </p:nvSpPr>
        <p:spPr>
          <a:xfrm>
            <a:off x="9315450" y="3714750"/>
            <a:ext cx="1976438" cy="1279525"/>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a:solidFill>
                  <a:srgbClr val="FFFFFF"/>
                </a:solidFill>
                <a:cs typeface="Arial" charset="0"/>
              </a:rPr>
              <a:t>KADIN SIĞINMA EVLERİNE YÖNELİK BAŞVURULAR</a:t>
            </a:r>
            <a:endParaRPr lang="tr-TR" sz="1600" b="1">
              <a:solidFill>
                <a:schemeClr val="bg1"/>
              </a:solidFill>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54276"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54278"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54279"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4282"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4C1B478F-64EE-486B-97C8-93979A83A788}" type="slidenum">
              <a:rPr lang="tr-TR" altLang="tr-TR">
                <a:solidFill>
                  <a:schemeClr val="bg1"/>
                </a:solidFill>
                <a:cs typeface="Arial" charset="0"/>
              </a:rPr>
              <a:pPr algn="ctr" fontAlgn="base">
                <a:spcBef>
                  <a:spcPct val="0"/>
                </a:spcBef>
                <a:spcAft>
                  <a:spcPct val="0"/>
                </a:spcAft>
              </a:pPr>
              <a:t>21</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54284"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96875"/>
          </a:xfrm>
          <a:prstGeom prst="rect">
            <a:avLst/>
          </a:prstGeom>
        </p:spPr>
        <p:txBody>
          <a:bodyPr>
            <a:spAutoFit/>
          </a:bodyPr>
          <a:lstStyle/>
          <a:p>
            <a:r>
              <a:rPr lang="tr-TR" sz="2000" b="1">
                <a:solidFill>
                  <a:srgbClr val="1F4E79"/>
                </a:solidFill>
                <a:latin typeface="Calibri" pitchFamily="34" charset="0"/>
                <a:ea typeface="Calibri" pitchFamily="34" charset="0"/>
                <a:cs typeface="Times New Roman" pitchFamily="18" charset="0"/>
              </a:rPr>
              <a:t>Vatandaşların Başvurularının H</a:t>
            </a:r>
            <a:r>
              <a:rPr lang="tr-TR" sz="2000" b="1">
                <a:solidFill>
                  <a:srgbClr val="1F4E79"/>
                </a:solidFill>
                <a:latin typeface="Calibri" pitchFamily="34" charset="0"/>
                <a:cs typeface="Calibri" pitchFamily="34" charset="0"/>
              </a:rPr>
              <a:t>angi </a:t>
            </a:r>
            <a:r>
              <a:rPr lang="tr-TR" sz="2000" b="1">
                <a:solidFill>
                  <a:srgbClr val="1F4E79"/>
                </a:solidFill>
                <a:latin typeface="Calibri" pitchFamily="34" charset="0"/>
                <a:cs typeface="Times New Roman" pitchFamily="18" charset="0"/>
              </a:rPr>
              <a:t>K</a:t>
            </a:r>
            <a:r>
              <a:rPr lang="tr-TR" sz="2000" b="1">
                <a:solidFill>
                  <a:srgbClr val="1F4E79"/>
                </a:solidFill>
                <a:latin typeface="Calibri" pitchFamily="34" charset="0"/>
                <a:cs typeface="Calibri" pitchFamily="34" charset="0"/>
              </a:rPr>
              <a:t>uruma </a:t>
            </a:r>
            <a:r>
              <a:rPr lang="tr-TR" sz="2000" b="1">
                <a:solidFill>
                  <a:srgbClr val="1F4E79"/>
                </a:solidFill>
                <a:latin typeface="Calibri" pitchFamily="34" charset="0"/>
                <a:cs typeface="Times New Roman" pitchFamily="18" charset="0"/>
              </a:rPr>
              <a:t>Y</a:t>
            </a:r>
            <a:r>
              <a:rPr lang="tr-TR" sz="2000" b="1">
                <a:solidFill>
                  <a:srgbClr val="1F4E79"/>
                </a:solidFill>
                <a:latin typeface="Calibri" pitchFamily="34" charset="0"/>
                <a:cs typeface="Calibri" pitchFamily="34" charset="0"/>
              </a:rPr>
              <a:t>önlendirileceğine </a:t>
            </a:r>
            <a:r>
              <a:rPr lang="tr-TR" sz="2000" b="1">
                <a:solidFill>
                  <a:srgbClr val="1F4E79"/>
                </a:solidFill>
                <a:latin typeface="Calibri" pitchFamily="34" charset="0"/>
                <a:cs typeface="Times New Roman" pitchFamily="18" charset="0"/>
              </a:rPr>
              <a:t>D</a:t>
            </a:r>
            <a:r>
              <a:rPr lang="tr-TR" sz="2000" b="1">
                <a:solidFill>
                  <a:srgbClr val="1F4E79"/>
                </a:solidFill>
                <a:latin typeface="Calibri" pitchFamily="34" charset="0"/>
                <a:cs typeface="Calibri" pitchFamily="34" charset="0"/>
              </a:rPr>
              <a:t>air </a:t>
            </a:r>
            <a:r>
              <a:rPr lang="tr-TR" sz="2000" b="1">
                <a:solidFill>
                  <a:srgbClr val="1F4E79"/>
                </a:solidFill>
                <a:latin typeface="Calibri" pitchFamily="34" charset="0"/>
                <a:cs typeface="Times New Roman" pitchFamily="18" charset="0"/>
              </a:rPr>
              <a:t>İ</a:t>
            </a:r>
            <a:r>
              <a:rPr lang="tr-TR" sz="2000" b="1">
                <a:solidFill>
                  <a:srgbClr val="1F4E79"/>
                </a:solidFill>
                <a:latin typeface="Calibri" pitchFamily="34" charset="0"/>
                <a:cs typeface="Calibri" pitchFamily="34" charset="0"/>
              </a:rPr>
              <a:t>ş </a:t>
            </a:r>
            <a:r>
              <a:rPr lang="tr-TR" sz="2000" b="1">
                <a:solidFill>
                  <a:srgbClr val="1F4E79"/>
                </a:solidFill>
                <a:latin typeface="Calibri" pitchFamily="34" charset="0"/>
                <a:cs typeface="Times New Roman" pitchFamily="18" charset="0"/>
              </a:rPr>
              <a:t>A</a:t>
            </a:r>
            <a:r>
              <a:rPr lang="tr-TR" sz="2000" b="1">
                <a:solidFill>
                  <a:srgbClr val="1F4E79"/>
                </a:solidFill>
                <a:latin typeface="Calibri" pitchFamily="34" charset="0"/>
                <a:cs typeface="Calibri" pitchFamily="34" charset="0"/>
              </a:rPr>
              <a:t>kış </a:t>
            </a:r>
            <a:r>
              <a:rPr lang="tr-TR" sz="2000" b="1">
                <a:solidFill>
                  <a:srgbClr val="1F4E79"/>
                </a:solidFill>
                <a:latin typeface="Calibri" pitchFamily="34" charset="0"/>
                <a:cs typeface="Times New Roman" pitchFamily="18" charset="0"/>
              </a:rPr>
              <a:t>Ş</a:t>
            </a:r>
            <a:r>
              <a:rPr lang="tr-TR" sz="2000" b="1">
                <a:solidFill>
                  <a:srgbClr val="1F4E79"/>
                </a:solidFill>
                <a:latin typeface="Calibri" pitchFamily="34" charset="0"/>
                <a:cs typeface="Calibri" pitchFamily="34" charset="0"/>
              </a:rPr>
              <a:t>eması </a:t>
            </a:r>
          </a:p>
        </p:txBody>
      </p:sp>
      <p:cxnSp>
        <p:nvCxnSpPr>
          <p:cNvPr id="23" name="Düz Bağlayıcı 22"/>
          <p:cNvCxnSpPr>
            <a:cxnSpLocks/>
          </p:cNvCxnSpPr>
          <p:nvPr/>
        </p:nvCxnSpPr>
        <p:spPr>
          <a:xfrm flipH="1">
            <a:off x="6064250" y="3000375"/>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4828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İL/İLÇE EMNİYET MÜDÜRLÜĞÜ</a:t>
            </a:r>
          </a:p>
        </p:txBody>
      </p:sp>
      <p:cxnSp>
        <p:nvCxnSpPr>
          <p:cNvPr id="25" name="Düz Bağlayıcı 24"/>
          <p:cNvCxnSpPr>
            <a:cxnSpLocks/>
          </p:cNvCxnSpPr>
          <p:nvPr/>
        </p:nvCxnSpPr>
        <p:spPr>
          <a:xfrm flipH="1">
            <a:off x="1914525" y="3433763"/>
            <a:ext cx="8301038" cy="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6" name="Düz Bağlayıcı 25"/>
          <p:cNvCxnSpPr>
            <a:cxnSpLocks/>
          </p:cNvCxnSpPr>
          <p:nvPr/>
        </p:nvCxnSpPr>
        <p:spPr>
          <a:xfrm flipH="1">
            <a:off x="10215563" y="3432175"/>
            <a:ext cx="0" cy="8191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7" name="Düz Bağlayıcı 26"/>
          <p:cNvCxnSpPr>
            <a:cxnSpLocks/>
          </p:cNvCxnSpPr>
          <p:nvPr/>
        </p:nvCxnSpPr>
        <p:spPr>
          <a:xfrm flipH="1">
            <a:off x="8202613" y="3432175"/>
            <a:ext cx="0" cy="671513"/>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p:cNvCxnSpPr>
          <p:nvPr/>
        </p:nvCxnSpPr>
        <p:spPr>
          <a:xfrm>
            <a:off x="4014788" y="3432175"/>
            <a:ext cx="0" cy="94932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9" name="Düz Bağlayıcı 28"/>
          <p:cNvCxnSpPr>
            <a:cxnSpLocks/>
          </p:cNvCxnSpPr>
          <p:nvPr/>
        </p:nvCxnSpPr>
        <p:spPr>
          <a:xfrm flipH="1">
            <a:off x="1914525" y="3432175"/>
            <a:ext cx="0" cy="757238"/>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0" name="Dikdörtgen 29"/>
          <p:cNvSpPr/>
          <p:nvPr/>
        </p:nvSpPr>
        <p:spPr>
          <a:xfrm>
            <a:off x="931863"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ÖZEL GÜVENLİK İLE İLGİLİ BAŞVURULAR</a:t>
            </a:r>
            <a:endParaRPr lang="tr-TR" sz="1600" b="1" dirty="0">
              <a:solidFill>
                <a:schemeClr val="bg1"/>
              </a:solidFill>
            </a:endParaRPr>
          </a:p>
        </p:txBody>
      </p:sp>
      <p:sp>
        <p:nvSpPr>
          <p:cNvPr id="31" name="Dikdörtgen 30"/>
          <p:cNvSpPr/>
          <p:nvPr/>
        </p:nvSpPr>
        <p:spPr>
          <a:xfrm>
            <a:off x="3025775"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a:solidFill>
                  <a:srgbClr val="FFFFFF"/>
                </a:solidFill>
                <a:cs typeface="Arial" charset="0"/>
              </a:rPr>
              <a:t>UYUŞTURUCU MADDE KULLANIMI İLE İLGİLİ ŞİKAYETLER</a:t>
            </a:r>
            <a:endParaRPr lang="tr-TR" sz="1600" b="1">
              <a:solidFill>
                <a:schemeClr val="bg1"/>
              </a:solidFill>
              <a:cs typeface="Arial" charset="0"/>
            </a:endParaRPr>
          </a:p>
        </p:txBody>
      </p:sp>
      <p:sp>
        <p:nvSpPr>
          <p:cNvPr id="32" name="Dikdörtgen 31"/>
          <p:cNvSpPr/>
          <p:nvPr/>
        </p:nvSpPr>
        <p:spPr>
          <a:xfrm>
            <a:off x="5121275" y="3717925"/>
            <a:ext cx="1974850"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a:solidFill>
                  <a:srgbClr val="FFFFFF"/>
                </a:solidFill>
                <a:cs typeface="Arial" charset="0"/>
              </a:rPr>
              <a:t>UYUŞTUCU MADDE ÜRETİMİ İLE İLGİLİ ŞİKAYETLER</a:t>
            </a:r>
            <a:endParaRPr lang="tr-TR" sz="1600" b="1">
              <a:solidFill>
                <a:schemeClr val="bg1"/>
              </a:solidFill>
              <a:cs typeface="Arial" charset="0"/>
            </a:endParaRPr>
          </a:p>
        </p:txBody>
      </p:sp>
      <p:sp>
        <p:nvSpPr>
          <p:cNvPr id="36" name="Dikdörtgen 35"/>
          <p:cNvSpPr/>
          <p:nvPr/>
        </p:nvSpPr>
        <p:spPr>
          <a:xfrm>
            <a:off x="7215188"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OKUL SERVİS ARAÇLARI</a:t>
            </a:r>
            <a:endParaRPr lang="tr-TR" sz="1600" b="1" dirty="0">
              <a:solidFill>
                <a:schemeClr val="bg1"/>
              </a:solidFill>
            </a:endParaRPr>
          </a:p>
        </p:txBody>
      </p:sp>
      <p:sp>
        <p:nvSpPr>
          <p:cNvPr id="37" name="Dikdörtgen 36"/>
          <p:cNvSpPr/>
          <p:nvPr/>
        </p:nvSpPr>
        <p:spPr>
          <a:xfrm>
            <a:off x="9309100"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OKUL ÇEVRESİ GÜVENLİĞİ</a:t>
            </a:r>
            <a:endParaRPr lang="tr-TR" sz="16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877888"/>
            <a:ext cx="11523662" cy="546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56324"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56326"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56327"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6330"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690D5136-AEA3-416A-9564-81E0D7E2E3F1}" type="slidenum">
              <a:rPr lang="tr-TR" altLang="tr-TR">
                <a:solidFill>
                  <a:schemeClr val="bg1"/>
                </a:solidFill>
                <a:cs typeface="Arial" charset="0"/>
              </a:rPr>
              <a:pPr algn="ctr" fontAlgn="base">
                <a:spcBef>
                  <a:spcPct val="0"/>
                </a:spcBef>
                <a:spcAft>
                  <a:spcPct val="0"/>
                </a:spcAft>
              </a:pPr>
              <a:t>22</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56332"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96875"/>
          </a:xfrm>
          <a:prstGeom prst="rect">
            <a:avLst/>
          </a:prstGeom>
        </p:spPr>
        <p:txBody>
          <a:bodyPr>
            <a:spAutoFit/>
          </a:bodyPr>
          <a:lstStyle/>
          <a:p>
            <a:r>
              <a:rPr lang="tr-TR" sz="2000" b="1">
                <a:solidFill>
                  <a:srgbClr val="1F4E79"/>
                </a:solidFill>
                <a:latin typeface="Calibri" pitchFamily="34" charset="0"/>
                <a:ea typeface="Calibri" pitchFamily="34" charset="0"/>
                <a:cs typeface="Times New Roman" pitchFamily="18" charset="0"/>
              </a:rPr>
              <a:t>Vatandaşların Başvurularının H</a:t>
            </a:r>
            <a:r>
              <a:rPr lang="tr-TR" sz="2000" b="1">
                <a:solidFill>
                  <a:srgbClr val="1F4E79"/>
                </a:solidFill>
                <a:latin typeface="Calibri" pitchFamily="34" charset="0"/>
                <a:cs typeface="Calibri" pitchFamily="34" charset="0"/>
              </a:rPr>
              <a:t>angi </a:t>
            </a:r>
            <a:r>
              <a:rPr lang="tr-TR" sz="2000" b="1">
                <a:solidFill>
                  <a:srgbClr val="1F4E79"/>
                </a:solidFill>
                <a:latin typeface="Calibri" pitchFamily="34" charset="0"/>
                <a:cs typeface="Times New Roman" pitchFamily="18" charset="0"/>
              </a:rPr>
              <a:t>K</a:t>
            </a:r>
            <a:r>
              <a:rPr lang="tr-TR" sz="2000" b="1">
                <a:solidFill>
                  <a:srgbClr val="1F4E79"/>
                </a:solidFill>
                <a:latin typeface="Calibri" pitchFamily="34" charset="0"/>
                <a:cs typeface="Calibri" pitchFamily="34" charset="0"/>
              </a:rPr>
              <a:t>uruma </a:t>
            </a:r>
            <a:r>
              <a:rPr lang="tr-TR" sz="2000" b="1">
                <a:solidFill>
                  <a:srgbClr val="1F4E79"/>
                </a:solidFill>
                <a:latin typeface="Calibri" pitchFamily="34" charset="0"/>
                <a:cs typeface="Times New Roman" pitchFamily="18" charset="0"/>
              </a:rPr>
              <a:t>Y</a:t>
            </a:r>
            <a:r>
              <a:rPr lang="tr-TR" sz="2000" b="1">
                <a:solidFill>
                  <a:srgbClr val="1F4E79"/>
                </a:solidFill>
                <a:latin typeface="Calibri" pitchFamily="34" charset="0"/>
                <a:cs typeface="Calibri" pitchFamily="34" charset="0"/>
              </a:rPr>
              <a:t>önlendirileceğine </a:t>
            </a:r>
            <a:r>
              <a:rPr lang="tr-TR" sz="2000" b="1">
                <a:solidFill>
                  <a:srgbClr val="1F4E79"/>
                </a:solidFill>
                <a:latin typeface="Calibri" pitchFamily="34" charset="0"/>
                <a:cs typeface="Times New Roman" pitchFamily="18" charset="0"/>
              </a:rPr>
              <a:t>D</a:t>
            </a:r>
            <a:r>
              <a:rPr lang="tr-TR" sz="2000" b="1">
                <a:solidFill>
                  <a:srgbClr val="1F4E79"/>
                </a:solidFill>
                <a:latin typeface="Calibri" pitchFamily="34" charset="0"/>
                <a:cs typeface="Calibri" pitchFamily="34" charset="0"/>
              </a:rPr>
              <a:t>air </a:t>
            </a:r>
            <a:r>
              <a:rPr lang="tr-TR" sz="2000" b="1">
                <a:solidFill>
                  <a:srgbClr val="1F4E79"/>
                </a:solidFill>
                <a:latin typeface="Calibri" pitchFamily="34" charset="0"/>
                <a:cs typeface="Times New Roman" pitchFamily="18" charset="0"/>
              </a:rPr>
              <a:t>İ</a:t>
            </a:r>
            <a:r>
              <a:rPr lang="tr-TR" sz="2000" b="1">
                <a:solidFill>
                  <a:srgbClr val="1F4E79"/>
                </a:solidFill>
                <a:latin typeface="Calibri" pitchFamily="34" charset="0"/>
                <a:cs typeface="Calibri" pitchFamily="34" charset="0"/>
              </a:rPr>
              <a:t>ş </a:t>
            </a:r>
            <a:r>
              <a:rPr lang="tr-TR" sz="2000" b="1">
                <a:solidFill>
                  <a:srgbClr val="1F4E79"/>
                </a:solidFill>
                <a:latin typeface="Calibri" pitchFamily="34" charset="0"/>
                <a:cs typeface="Times New Roman" pitchFamily="18" charset="0"/>
              </a:rPr>
              <a:t>A</a:t>
            </a:r>
            <a:r>
              <a:rPr lang="tr-TR" sz="2000" b="1">
                <a:solidFill>
                  <a:srgbClr val="1F4E79"/>
                </a:solidFill>
                <a:latin typeface="Calibri" pitchFamily="34" charset="0"/>
                <a:cs typeface="Calibri" pitchFamily="34" charset="0"/>
              </a:rPr>
              <a:t>kış </a:t>
            </a:r>
            <a:r>
              <a:rPr lang="tr-TR" sz="2000" b="1">
                <a:solidFill>
                  <a:srgbClr val="1F4E79"/>
                </a:solidFill>
                <a:latin typeface="Calibri" pitchFamily="34" charset="0"/>
                <a:cs typeface="Times New Roman" pitchFamily="18" charset="0"/>
              </a:rPr>
              <a:t>Ş</a:t>
            </a:r>
            <a:r>
              <a:rPr lang="tr-TR" sz="2000" b="1">
                <a:solidFill>
                  <a:srgbClr val="1F4E79"/>
                </a:solidFill>
                <a:latin typeface="Calibri" pitchFamily="34" charset="0"/>
                <a:cs typeface="Calibri" pitchFamily="34" charset="0"/>
              </a:rPr>
              <a:t>eması</a:t>
            </a:r>
          </a:p>
        </p:txBody>
      </p:sp>
      <p:cxnSp>
        <p:nvCxnSpPr>
          <p:cNvPr id="23" name="Düz Bağlayıcı 22"/>
          <p:cNvCxnSpPr>
            <a:cxnSpLocks/>
          </p:cNvCxnSpPr>
          <p:nvPr/>
        </p:nvCxnSpPr>
        <p:spPr>
          <a:xfrm flipH="1">
            <a:off x="6064250" y="3000375"/>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4828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sz="2400" b="1">
                <a:solidFill>
                  <a:srgbClr val="FFFFFF"/>
                </a:solidFill>
                <a:cs typeface="Arial" charset="0"/>
              </a:rPr>
              <a:t>SOSYAL YARDIMLAŞMA VE DAYANIŞMA VAKFI</a:t>
            </a:r>
          </a:p>
        </p:txBody>
      </p:sp>
      <p:cxnSp>
        <p:nvCxnSpPr>
          <p:cNvPr id="25" name="Düz Bağlayıcı 24"/>
          <p:cNvCxnSpPr>
            <a:cxnSpLocks/>
          </p:cNvCxnSpPr>
          <p:nvPr/>
        </p:nvCxnSpPr>
        <p:spPr>
          <a:xfrm flipH="1">
            <a:off x="1914525" y="3433763"/>
            <a:ext cx="8301038" cy="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6" name="Düz Bağlayıcı 25"/>
          <p:cNvCxnSpPr>
            <a:cxnSpLocks/>
          </p:cNvCxnSpPr>
          <p:nvPr/>
        </p:nvCxnSpPr>
        <p:spPr>
          <a:xfrm flipH="1">
            <a:off x="10215563" y="3432175"/>
            <a:ext cx="0" cy="8191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7" name="Düz Bağlayıcı 26"/>
          <p:cNvCxnSpPr>
            <a:cxnSpLocks/>
          </p:cNvCxnSpPr>
          <p:nvPr/>
        </p:nvCxnSpPr>
        <p:spPr>
          <a:xfrm flipH="1">
            <a:off x="8202613" y="3432175"/>
            <a:ext cx="0" cy="671513"/>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p:cNvCxnSpPr>
          <p:nvPr/>
        </p:nvCxnSpPr>
        <p:spPr>
          <a:xfrm>
            <a:off x="4014788" y="3432175"/>
            <a:ext cx="0" cy="94932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9" name="Düz Bağlayıcı 28"/>
          <p:cNvCxnSpPr>
            <a:cxnSpLocks/>
          </p:cNvCxnSpPr>
          <p:nvPr/>
        </p:nvCxnSpPr>
        <p:spPr>
          <a:xfrm flipH="1">
            <a:off x="1914525" y="3432175"/>
            <a:ext cx="0" cy="757238"/>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0" name="Dikdörtgen 29"/>
          <p:cNvSpPr/>
          <p:nvPr/>
        </p:nvSpPr>
        <p:spPr>
          <a:xfrm>
            <a:off x="931863"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ÖĞRENCİ BURS YARDIMI </a:t>
            </a:r>
            <a:endParaRPr lang="tr-TR" sz="1600" b="1" dirty="0">
              <a:solidFill>
                <a:schemeClr val="bg1"/>
              </a:solidFill>
            </a:endParaRPr>
          </a:p>
        </p:txBody>
      </p:sp>
      <p:sp>
        <p:nvSpPr>
          <p:cNvPr id="31" name="Dikdörtgen 30"/>
          <p:cNvSpPr/>
          <p:nvPr/>
        </p:nvSpPr>
        <p:spPr>
          <a:xfrm>
            <a:off x="3025775"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DOĞAL AFETLER İLE İLGİLİ TALEPLER</a:t>
            </a:r>
            <a:endParaRPr lang="tr-TR" sz="1600" b="1" dirty="0">
              <a:solidFill>
                <a:schemeClr val="bg1"/>
              </a:solidFill>
            </a:endParaRPr>
          </a:p>
        </p:txBody>
      </p:sp>
      <p:sp>
        <p:nvSpPr>
          <p:cNvPr id="32" name="Dikdörtgen 31"/>
          <p:cNvSpPr/>
          <p:nvPr/>
        </p:nvSpPr>
        <p:spPr>
          <a:xfrm>
            <a:off x="5121275" y="3717925"/>
            <a:ext cx="1974850"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SOSYAL YARDIMLAR İLE İLGİLİ BAŞVURULAR</a:t>
            </a:r>
            <a:endParaRPr lang="tr-TR" sz="1600" b="1" dirty="0">
              <a:solidFill>
                <a:schemeClr val="bg1"/>
              </a:solidFill>
            </a:endParaRPr>
          </a:p>
        </p:txBody>
      </p:sp>
      <p:sp>
        <p:nvSpPr>
          <p:cNvPr id="36" name="Dikdörtgen 35"/>
          <p:cNvSpPr/>
          <p:nvPr/>
        </p:nvSpPr>
        <p:spPr>
          <a:xfrm>
            <a:off x="7215188"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YAŞLILIK MAAŞI İLE İLGİLİ BAŞVURULAR</a:t>
            </a:r>
            <a:endParaRPr lang="tr-TR" sz="1600" b="1" dirty="0">
              <a:solidFill>
                <a:schemeClr val="bg1"/>
              </a:solidFill>
            </a:endParaRPr>
          </a:p>
        </p:txBody>
      </p:sp>
      <p:sp>
        <p:nvSpPr>
          <p:cNvPr id="37" name="Dikdörtgen 36"/>
          <p:cNvSpPr/>
          <p:nvPr/>
        </p:nvSpPr>
        <p:spPr>
          <a:xfrm>
            <a:off x="9309100"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ENGELLİ AYLIĞI İLE İLGİLİ BAŞVURULAR</a:t>
            </a:r>
            <a:endParaRPr lang="tr-TR" sz="1600" b="1" dirty="0">
              <a:solidFill>
                <a:schemeClr val="bg1"/>
              </a:solidFill>
            </a:endParaRPr>
          </a:p>
        </p:txBody>
      </p:sp>
      <p:sp>
        <p:nvSpPr>
          <p:cNvPr id="56346" name="Dikdörtgen 32"/>
          <p:cNvSpPr>
            <a:spLocks noChangeArrowheads="1"/>
          </p:cNvSpPr>
          <p:nvPr/>
        </p:nvSpPr>
        <p:spPr bwMode="auto">
          <a:xfrm>
            <a:off x="1062038" y="5240338"/>
            <a:ext cx="9939337" cy="457200"/>
          </a:xfrm>
          <a:prstGeom prst="rect">
            <a:avLst/>
          </a:prstGeom>
          <a:noFill/>
          <a:ln w="9525">
            <a:noFill/>
            <a:miter lim="800000"/>
            <a:headEnd/>
            <a:tailEnd/>
          </a:ln>
        </p:spPr>
        <p:txBody>
          <a:bodyPr>
            <a:spAutoFit/>
          </a:bodyPr>
          <a:lstStyle/>
          <a:p>
            <a:pPr algn="ctr"/>
            <a:r>
              <a:rPr lang="tr-TR" sz="2400" b="1">
                <a:latin typeface="Calibri" pitchFamily="34" charset="0"/>
              </a:rPr>
              <a:t>VALİLİK VE KAYMAKAMLIKLARIN BURS OLANAĞI YOKTUR.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58372"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58374"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58375"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8378"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48051AAC-F43B-407B-B291-587EFF3029AB}" type="slidenum">
              <a:rPr lang="tr-TR" altLang="tr-TR">
                <a:solidFill>
                  <a:schemeClr val="bg1"/>
                </a:solidFill>
                <a:cs typeface="Arial" charset="0"/>
              </a:rPr>
              <a:pPr algn="ctr" fontAlgn="base">
                <a:spcBef>
                  <a:spcPct val="0"/>
                </a:spcBef>
                <a:spcAft>
                  <a:spcPct val="0"/>
                </a:spcAft>
              </a:pPr>
              <a:t>23</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58380"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66712"/>
          </a:xfrm>
          <a:prstGeom prst="rect">
            <a:avLst/>
          </a:prstGeom>
        </p:spPr>
        <p:txBody>
          <a:bodyPr>
            <a:spAutoFit/>
          </a:bodyPr>
          <a:lstStyle/>
          <a:p>
            <a:r>
              <a:rPr lang="tr-TR" b="1">
                <a:solidFill>
                  <a:srgbClr val="1F4E79"/>
                </a:solidFill>
              </a:rPr>
              <a:t>Vatandaşların Başvurularının Hangi Kuruma Yönlendirileceğine Dair İş Akış Şeması</a:t>
            </a:r>
            <a:r>
              <a:rPr lang="tr-TR"/>
              <a:t> </a:t>
            </a:r>
          </a:p>
        </p:txBody>
      </p:sp>
      <p:cxnSp>
        <p:nvCxnSpPr>
          <p:cNvPr id="23" name="Düz Bağlayıcı 22"/>
          <p:cNvCxnSpPr>
            <a:cxnSpLocks/>
          </p:cNvCxnSpPr>
          <p:nvPr/>
        </p:nvCxnSpPr>
        <p:spPr>
          <a:xfrm flipH="1">
            <a:off x="6064250" y="3443288"/>
            <a:ext cx="0" cy="1036637"/>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765175" y="2441575"/>
            <a:ext cx="9112250" cy="679450"/>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İL/İLÇE SAĞLIK MÜDÜRLÜKLERİ</a:t>
            </a:r>
          </a:p>
        </p:txBody>
      </p:sp>
      <p:cxnSp>
        <p:nvCxnSpPr>
          <p:cNvPr id="25" name="Düz Bağlayıcı 24"/>
          <p:cNvCxnSpPr>
            <a:cxnSpLocks/>
          </p:cNvCxnSpPr>
          <p:nvPr/>
        </p:nvCxnSpPr>
        <p:spPr>
          <a:xfrm flipH="1">
            <a:off x="1914525" y="3432175"/>
            <a:ext cx="6288088" cy="1588"/>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7" name="Düz Bağlayıcı 26"/>
          <p:cNvCxnSpPr>
            <a:cxnSpLocks/>
          </p:cNvCxnSpPr>
          <p:nvPr/>
        </p:nvCxnSpPr>
        <p:spPr>
          <a:xfrm flipH="1">
            <a:off x="8202613" y="3432175"/>
            <a:ext cx="0" cy="671513"/>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p:cNvCxnSpPr>
          <p:nvPr/>
        </p:nvCxnSpPr>
        <p:spPr>
          <a:xfrm>
            <a:off x="4014788" y="3432175"/>
            <a:ext cx="0" cy="94932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9" name="Düz Bağlayıcı 28"/>
          <p:cNvCxnSpPr>
            <a:cxnSpLocks/>
          </p:cNvCxnSpPr>
          <p:nvPr/>
        </p:nvCxnSpPr>
        <p:spPr>
          <a:xfrm flipH="1">
            <a:off x="1914525" y="3432175"/>
            <a:ext cx="0" cy="757238"/>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0" name="Dikdörtgen 29"/>
          <p:cNvSpPr/>
          <p:nvPr/>
        </p:nvSpPr>
        <p:spPr>
          <a:xfrm>
            <a:off x="931863"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SAĞLIK YARDIMI İLE İLGİ BAŞVURULAR</a:t>
            </a:r>
            <a:endParaRPr lang="tr-TR" sz="1600" b="1" dirty="0">
              <a:solidFill>
                <a:schemeClr val="bg1"/>
              </a:solidFill>
            </a:endParaRPr>
          </a:p>
        </p:txBody>
      </p:sp>
      <p:sp>
        <p:nvSpPr>
          <p:cNvPr id="31" name="Dikdörtgen 30"/>
          <p:cNvSpPr/>
          <p:nvPr/>
        </p:nvSpPr>
        <p:spPr>
          <a:xfrm>
            <a:off x="3025775"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SAĞLIK GÖREVLİLERİ İLE İLGİLİ BAŞVURULAR</a:t>
            </a:r>
            <a:endParaRPr lang="tr-TR" sz="1600" b="1" dirty="0">
              <a:solidFill>
                <a:schemeClr val="bg1"/>
              </a:solidFill>
            </a:endParaRPr>
          </a:p>
        </p:txBody>
      </p:sp>
      <p:sp>
        <p:nvSpPr>
          <p:cNvPr id="32" name="Dikdörtgen 31"/>
          <p:cNvSpPr/>
          <p:nvPr/>
        </p:nvSpPr>
        <p:spPr>
          <a:xfrm>
            <a:off x="5121275" y="3717925"/>
            <a:ext cx="1974850"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EVDE BAKIM HİZMETLERİ</a:t>
            </a:r>
            <a:endParaRPr lang="tr-TR" sz="1600" b="1" dirty="0">
              <a:solidFill>
                <a:schemeClr val="bg1"/>
              </a:solidFill>
            </a:endParaRPr>
          </a:p>
        </p:txBody>
      </p:sp>
      <p:sp>
        <p:nvSpPr>
          <p:cNvPr id="36" name="Dikdörtgen 35"/>
          <p:cNvSpPr/>
          <p:nvPr/>
        </p:nvSpPr>
        <p:spPr>
          <a:xfrm>
            <a:off x="7215188"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AİLE HEKİMİ İLE İLGİ BAŞVURULAR </a:t>
            </a:r>
            <a:endParaRPr lang="tr-TR" sz="1600" b="1" dirty="0">
              <a:solidFill>
                <a:schemeClr val="bg1"/>
              </a:solidFill>
            </a:endParaRPr>
          </a:p>
        </p:txBody>
      </p:sp>
      <p:cxnSp>
        <p:nvCxnSpPr>
          <p:cNvPr id="3" name="Düz Bağlayıcı 22"/>
          <p:cNvCxnSpPr>
            <a:cxnSpLocks/>
          </p:cNvCxnSpPr>
          <p:nvPr/>
        </p:nvCxnSpPr>
        <p:spPr>
          <a:xfrm flipH="1">
            <a:off x="5143500" y="3125788"/>
            <a:ext cx="0" cy="268287"/>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60420"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60422"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60423"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0426"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6A7E18AE-D9E0-4412-9E1F-E266002A4E99}" type="slidenum">
              <a:rPr lang="tr-TR" altLang="tr-TR">
                <a:solidFill>
                  <a:schemeClr val="bg1"/>
                </a:solidFill>
                <a:cs typeface="Arial" charset="0"/>
              </a:rPr>
              <a:pPr algn="ctr" fontAlgn="base">
                <a:spcBef>
                  <a:spcPct val="0"/>
                </a:spcBef>
                <a:spcAft>
                  <a:spcPct val="0"/>
                </a:spcAft>
              </a:pPr>
              <a:t>24</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60428"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66712"/>
          </a:xfrm>
          <a:prstGeom prst="rect">
            <a:avLst/>
          </a:prstGeom>
        </p:spPr>
        <p:txBody>
          <a:bodyPr>
            <a:spAutoFit/>
          </a:bodyPr>
          <a:lstStyle/>
          <a:p>
            <a:r>
              <a:rPr lang="tr-TR" b="1">
                <a:solidFill>
                  <a:srgbClr val="1F4E79"/>
                </a:solidFill>
              </a:rPr>
              <a:t>Vatandaşların Başvurularının Hangi Kuruma Yönlendirileceğine Dair İş Akış Şeması</a:t>
            </a:r>
            <a:r>
              <a:rPr lang="tr-TR"/>
              <a:t> </a:t>
            </a:r>
          </a:p>
        </p:txBody>
      </p:sp>
      <p:cxnSp>
        <p:nvCxnSpPr>
          <p:cNvPr id="23" name="Düz Bağlayıcı 22"/>
          <p:cNvCxnSpPr>
            <a:cxnSpLocks/>
          </p:cNvCxnSpPr>
          <p:nvPr/>
        </p:nvCxnSpPr>
        <p:spPr>
          <a:xfrm flipH="1">
            <a:off x="6064250" y="3414713"/>
            <a:ext cx="0" cy="54927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936625" y="24828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İL/İLÇE BELEDİYE</a:t>
            </a:r>
          </a:p>
        </p:txBody>
      </p:sp>
      <p:cxnSp>
        <p:nvCxnSpPr>
          <p:cNvPr id="25" name="Düz Bağlayıcı 24"/>
          <p:cNvCxnSpPr>
            <a:cxnSpLocks/>
          </p:cNvCxnSpPr>
          <p:nvPr/>
        </p:nvCxnSpPr>
        <p:spPr>
          <a:xfrm flipH="1">
            <a:off x="1914525" y="3432175"/>
            <a:ext cx="6288088" cy="1588"/>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7" name="Düz Bağlayıcı 26"/>
          <p:cNvCxnSpPr>
            <a:cxnSpLocks/>
          </p:cNvCxnSpPr>
          <p:nvPr/>
        </p:nvCxnSpPr>
        <p:spPr>
          <a:xfrm flipH="1">
            <a:off x="8202613" y="3432175"/>
            <a:ext cx="0" cy="671513"/>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p:cNvCxnSpPr>
          <p:nvPr/>
        </p:nvCxnSpPr>
        <p:spPr>
          <a:xfrm>
            <a:off x="4014788" y="3432175"/>
            <a:ext cx="0" cy="94932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9" name="Düz Bağlayıcı 28"/>
          <p:cNvCxnSpPr>
            <a:cxnSpLocks/>
          </p:cNvCxnSpPr>
          <p:nvPr/>
        </p:nvCxnSpPr>
        <p:spPr>
          <a:xfrm flipH="1">
            <a:off x="1914525" y="3432175"/>
            <a:ext cx="0" cy="757238"/>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0" name="Dikdörtgen 29"/>
          <p:cNvSpPr/>
          <p:nvPr/>
        </p:nvSpPr>
        <p:spPr>
          <a:xfrm>
            <a:off x="931863"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İMARA AYKIRI YAPILAŞMA</a:t>
            </a:r>
            <a:endParaRPr lang="tr-TR" sz="1600" b="1" dirty="0">
              <a:solidFill>
                <a:schemeClr val="bg1"/>
              </a:solidFill>
            </a:endParaRPr>
          </a:p>
        </p:txBody>
      </p:sp>
      <p:sp>
        <p:nvSpPr>
          <p:cNvPr id="31" name="Dikdörtgen 30"/>
          <p:cNvSpPr/>
          <p:nvPr/>
        </p:nvSpPr>
        <p:spPr>
          <a:xfrm>
            <a:off x="3025775"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GÜRÜLTÜ VE ÇEVRE KİRLİLİĞİ ŞİKAYETLERİ</a:t>
            </a:r>
            <a:endParaRPr lang="tr-TR" sz="1600" b="1" dirty="0">
              <a:solidFill>
                <a:schemeClr val="bg1"/>
              </a:solidFill>
            </a:endParaRPr>
          </a:p>
        </p:txBody>
      </p:sp>
      <p:sp>
        <p:nvSpPr>
          <p:cNvPr id="32" name="Dikdörtgen 31"/>
          <p:cNvSpPr/>
          <p:nvPr/>
        </p:nvSpPr>
        <p:spPr>
          <a:xfrm>
            <a:off x="5121275" y="3717925"/>
            <a:ext cx="1974850"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CAMİLERİN TEMİZLİĞİ BAKIMI BAŞVURULARI</a:t>
            </a:r>
            <a:endParaRPr lang="tr-TR" sz="1600" b="1" dirty="0">
              <a:solidFill>
                <a:schemeClr val="bg1"/>
              </a:solidFill>
            </a:endParaRPr>
          </a:p>
        </p:txBody>
      </p:sp>
      <p:sp>
        <p:nvSpPr>
          <p:cNvPr id="36" name="Dikdörtgen 35"/>
          <p:cNvSpPr/>
          <p:nvPr/>
        </p:nvSpPr>
        <p:spPr>
          <a:xfrm>
            <a:off x="7215188"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EVDE BAKIM HİZMETLERİ</a:t>
            </a:r>
            <a:endParaRPr lang="tr-TR" sz="1600" b="1" dirty="0">
              <a:solidFill>
                <a:schemeClr val="bg1"/>
              </a:solidFill>
            </a:endParaRPr>
          </a:p>
        </p:txBody>
      </p:sp>
      <p:cxnSp>
        <p:nvCxnSpPr>
          <p:cNvPr id="3" name="Düz Bağlayıcı 22"/>
          <p:cNvCxnSpPr>
            <a:cxnSpLocks/>
          </p:cNvCxnSpPr>
          <p:nvPr/>
        </p:nvCxnSpPr>
        <p:spPr>
          <a:xfrm flipH="1">
            <a:off x="5143500" y="3125788"/>
            <a:ext cx="0" cy="268287"/>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5" name="Dikdörtgen 23"/>
          <p:cNvSpPr/>
          <p:nvPr/>
        </p:nvSpPr>
        <p:spPr>
          <a:xfrm>
            <a:off x="936625" y="24828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İL/İLÇE BELEDİYE</a:t>
            </a:r>
          </a:p>
        </p:txBody>
      </p:sp>
      <p:sp>
        <p:nvSpPr>
          <p:cNvPr id="6" name="Dikdörtgen 29"/>
          <p:cNvSpPr/>
          <p:nvPr/>
        </p:nvSpPr>
        <p:spPr>
          <a:xfrm>
            <a:off x="931863"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İMARA AYKIRI YAPILAŞMA</a:t>
            </a:r>
            <a:endParaRPr lang="tr-TR" sz="1600" b="1" dirty="0">
              <a:solidFill>
                <a:schemeClr val="bg1"/>
              </a:solidFill>
            </a:endParaRPr>
          </a:p>
        </p:txBody>
      </p:sp>
      <p:cxnSp>
        <p:nvCxnSpPr>
          <p:cNvPr id="7" name="Düz Bağlayıcı 24"/>
          <p:cNvCxnSpPr>
            <a:cxnSpLocks/>
          </p:cNvCxnSpPr>
          <p:nvPr/>
        </p:nvCxnSpPr>
        <p:spPr>
          <a:xfrm flipH="1">
            <a:off x="1914525" y="3432175"/>
            <a:ext cx="6288088" cy="1588"/>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9" name="Dikdörtgen 23"/>
          <p:cNvSpPr/>
          <p:nvPr/>
        </p:nvSpPr>
        <p:spPr>
          <a:xfrm>
            <a:off x="936625" y="24828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İL/İLÇE BELEDİYE</a:t>
            </a:r>
          </a:p>
        </p:txBody>
      </p:sp>
      <p:sp>
        <p:nvSpPr>
          <p:cNvPr id="10" name="Dikdörtgen 29"/>
          <p:cNvSpPr/>
          <p:nvPr/>
        </p:nvSpPr>
        <p:spPr>
          <a:xfrm>
            <a:off x="931863"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İMARA AYKIRI YAPILAŞMA</a:t>
            </a:r>
            <a:endParaRPr lang="tr-TR" sz="1600"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64516"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64518"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64519"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4522"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1B3B5B2C-D6AF-4619-BFF1-04CEBF8706E1}" type="slidenum">
              <a:rPr lang="tr-TR" altLang="tr-TR">
                <a:solidFill>
                  <a:schemeClr val="bg1"/>
                </a:solidFill>
                <a:cs typeface="Arial" charset="0"/>
              </a:rPr>
              <a:pPr algn="ctr" fontAlgn="base">
                <a:spcBef>
                  <a:spcPct val="0"/>
                </a:spcBef>
                <a:spcAft>
                  <a:spcPct val="0"/>
                </a:spcAft>
              </a:pPr>
              <a:t>25</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64524"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66712"/>
          </a:xfrm>
          <a:prstGeom prst="rect">
            <a:avLst/>
          </a:prstGeom>
        </p:spPr>
        <p:txBody>
          <a:bodyPr>
            <a:spAutoFit/>
          </a:bodyPr>
          <a:lstStyle/>
          <a:p>
            <a:r>
              <a:rPr lang="tr-TR" b="1">
                <a:solidFill>
                  <a:srgbClr val="1F4E79"/>
                </a:solidFill>
              </a:rPr>
              <a:t>Vatandaşların Başvurularının Hangi Kuruma Yönlendirileceğine Dair İş Akış Şeması</a:t>
            </a:r>
            <a:r>
              <a:rPr lang="tr-TR"/>
              <a:t> </a:t>
            </a:r>
          </a:p>
        </p:txBody>
      </p:sp>
      <p:cxnSp>
        <p:nvCxnSpPr>
          <p:cNvPr id="23" name="Düz Bağlayıcı 22"/>
          <p:cNvCxnSpPr>
            <a:cxnSpLocks/>
          </p:cNvCxnSpPr>
          <p:nvPr/>
        </p:nvCxnSpPr>
        <p:spPr>
          <a:xfrm flipH="1">
            <a:off x="6064250" y="3000375"/>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4828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İL/İLÇE GIDA TARIM MÜDÜRLÜKLERİ</a:t>
            </a:r>
          </a:p>
        </p:txBody>
      </p:sp>
      <p:cxnSp>
        <p:nvCxnSpPr>
          <p:cNvPr id="25" name="Düz Bağlayıcı 24"/>
          <p:cNvCxnSpPr>
            <a:cxnSpLocks/>
          </p:cNvCxnSpPr>
          <p:nvPr/>
        </p:nvCxnSpPr>
        <p:spPr>
          <a:xfrm flipH="1" flipV="1">
            <a:off x="4014788" y="3432175"/>
            <a:ext cx="4187825" cy="63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7" name="Düz Bağlayıcı 26"/>
          <p:cNvCxnSpPr>
            <a:cxnSpLocks/>
          </p:cNvCxnSpPr>
          <p:nvPr/>
        </p:nvCxnSpPr>
        <p:spPr>
          <a:xfrm flipH="1">
            <a:off x="8202613" y="3432175"/>
            <a:ext cx="0" cy="671513"/>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p:cNvCxnSpPr>
          <p:nvPr/>
        </p:nvCxnSpPr>
        <p:spPr>
          <a:xfrm>
            <a:off x="4014788" y="3432175"/>
            <a:ext cx="0" cy="94932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0" name="Dikdörtgen 29"/>
          <p:cNvSpPr/>
          <p:nvPr/>
        </p:nvSpPr>
        <p:spPr>
          <a:xfrm>
            <a:off x="7250113" y="3705225"/>
            <a:ext cx="1976437" cy="1279525"/>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TARIM ARAZİSİ İZİN ALMA BAŞVURULARI</a:t>
            </a:r>
            <a:endParaRPr lang="tr-TR" sz="1600" b="1" dirty="0">
              <a:solidFill>
                <a:schemeClr val="bg1"/>
              </a:solidFill>
            </a:endParaRPr>
          </a:p>
        </p:txBody>
      </p:sp>
      <p:sp>
        <p:nvSpPr>
          <p:cNvPr id="31" name="Dikdörtgen 30"/>
          <p:cNvSpPr/>
          <p:nvPr/>
        </p:nvSpPr>
        <p:spPr>
          <a:xfrm>
            <a:off x="2940050"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MERA ARAZİSİ BAŞVURULARI</a:t>
            </a:r>
            <a:endParaRPr lang="tr-TR" sz="1600" b="1" dirty="0">
              <a:solidFill>
                <a:schemeClr val="bg1"/>
              </a:solidFill>
            </a:endParaRPr>
          </a:p>
        </p:txBody>
      </p:sp>
      <p:sp>
        <p:nvSpPr>
          <p:cNvPr id="32" name="Dikdörtgen 31"/>
          <p:cNvSpPr/>
          <p:nvPr/>
        </p:nvSpPr>
        <p:spPr>
          <a:xfrm>
            <a:off x="5121275" y="3717925"/>
            <a:ext cx="1974850"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AÇIKTA SATILAN GIDALARA AİT BAŞVURULAR</a:t>
            </a:r>
            <a:endParaRPr lang="tr-TR" sz="16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66564"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66566"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66567"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6570"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99D0DB25-14BC-4236-9194-E0BC526DD77A}" type="slidenum">
              <a:rPr lang="tr-TR" altLang="tr-TR">
                <a:solidFill>
                  <a:schemeClr val="bg1"/>
                </a:solidFill>
                <a:cs typeface="Arial" charset="0"/>
              </a:rPr>
              <a:pPr algn="ctr" fontAlgn="base">
                <a:spcBef>
                  <a:spcPct val="0"/>
                </a:spcBef>
                <a:spcAft>
                  <a:spcPct val="0"/>
                </a:spcAft>
              </a:pPr>
              <a:t>26</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66572"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66712"/>
          </a:xfrm>
          <a:prstGeom prst="rect">
            <a:avLst/>
          </a:prstGeom>
        </p:spPr>
        <p:txBody>
          <a:bodyPr>
            <a:spAutoFit/>
          </a:bodyPr>
          <a:lstStyle/>
          <a:p>
            <a:r>
              <a:rPr lang="tr-TR" b="1">
                <a:solidFill>
                  <a:srgbClr val="1F4E79"/>
                </a:solidFill>
              </a:rPr>
              <a:t>Vatandaşların Başvurularının Hangi Kuruma Yönlendirileceğine Dair İş Akış Şeması</a:t>
            </a:r>
          </a:p>
        </p:txBody>
      </p:sp>
      <p:cxnSp>
        <p:nvCxnSpPr>
          <p:cNvPr id="23" name="Düz Bağlayıcı 22"/>
          <p:cNvCxnSpPr>
            <a:cxnSpLocks/>
          </p:cNvCxnSpPr>
          <p:nvPr/>
        </p:nvCxnSpPr>
        <p:spPr>
          <a:xfrm flipH="1">
            <a:off x="6064250" y="3000375"/>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4828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İL/İLÇE MİLLİ EĞİTİM MÜDÜRLÜKLERİ</a:t>
            </a:r>
          </a:p>
        </p:txBody>
      </p:sp>
      <p:cxnSp>
        <p:nvCxnSpPr>
          <p:cNvPr id="25" name="Düz Bağlayıcı 24"/>
          <p:cNvCxnSpPr>
            <a:cxnSpLocks/>
          </p:cNvCxnSpPr>
          <p:nvPr/>
        </p:nvCxnSpPr>
        <p:spPr>
          <a:xfrm flipH="1" flipV="1">
            <a:off x="4014788" y="3429000"/>
            <a:ext cx="4187825" cy="317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7" name="Düz Bağlayıcı 26"/>
          <p:cNvCxnSpPr>
            <a:cxnSpLocks/>
          </p:cNvCxnSpPr>
          <p:nvPr/>
        </p:nvCxnSpPr>
        <p:spPr>
          <a:xfrm flipH="1">
            <a:off x="8202613" y="3432175"/>
            <a:ext cx="0" cy="671513"/>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p:cNvCxnSpPr>
          <p:nvPr/>
        </p:nvCxnSpPr>
        <p:spPr>
          <a:xfrm>
            <a:off x="4014788" y="3432175"/>
            <a:ext cx="0" cy="94932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1" name="Dikdörtgen 30"/>
          <p:cNvSpPr/>
          <p:nvPr/>
        </p:nvSpPr>
        <p:spPr>
          <a:xfrm>
            <a:off x="3025775"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ÖZEL SÜRÜCÜ KURSLARI ŞİKAYETLERİ</a:t>
            </a:r>
            <a:endParaRPr lang="tr-TR" sz="1600" b="1" dirty="0">
              <a:solidFill>
                <a:schemeClr val="bg1"/>
              </a:solidFill>
            </a:endParaRPr>
          </a:p>
        </p:txBody>
      </p:sp>
      <p:sp>
        <p:nvSpPr>
          <p:cNvPr id="32" name="Dikdörtgen 31"/>
          <p:cNvSpPr/>
          <p:nvPr/>
        </p:nvSpPr>
        <p:spPr>
          <a:xfrm>
            <a:off x="5121275" y="3717925"/>
            <a:ext cx="1974850"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EĞİTİM ÖĞRETİM İLE İLGİLİ BAŞVURULAR</a:t>
            </a:r>
            <a:endParaRPr lang="tr-TR" sz="1600" b="1" dirty="0">
              <a:solidFill>
                <a:schemeClr val="bg1"/>
              </a:solidFill>
            </a:endParaRPr>
          </a:p>
        </p:txBody>
      </p:sp>
      <p:sp>
        <p:nvSpPr>
          <p:cNvPr id="36" name="Dikdörtgen 35"/>
          <p:cNvSpPr/>
          <p:nvPr/>
        </p:nvSpPr>
        <p:spPr>
          <a:xfrm>
            <a:off x="7215188" y="3717925"/>
            <a:ext cx="1976437"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a:solidFill>
                  <a:srgbClr val="FFFFFF"/>
                </a:solidFill>
                <a:cs typeface="Arial" charset="0"/>
              </a:rPr>
              <a:t>ÖZEL EĞİTİM KURUMLARI ŞİKAYETLERİ</a:t>
            </a:r>
            <a:endParaRPr lang="tr-TR" b="1">
              <a:solidFill>
                <a:schemeClr val="bg1"/>
              </a:solidFill>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68612"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68614"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68615"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8618"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BAA32730-1F2B-48CC-AB97-00630F2A1EF4}" type="slidenum">
              <a:rPr lang="tr-TR" altLang="tr-TR">
                <a:solidFill>
                  <a:schemeClr val="bg1"/>
                </a:solidFill>
                <a:cs typeface="Arial" charset="0"/>
              </a:rPr>
              <a:pPr algn="ctr" fontAlgn="base">
                <a:spcBef>
                  <a:spcPct val="0"/>
                </a:spcBef>
                <a:spcAft>
                  <a:spcPct val="0"/>
                </a:spcAft>
              </a:pPr>
              <a:t>27</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68620"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66712"/>
          </a:xfrm>
          <a:prstGeom prst="rect">
            <a:avLst/>
          </a:prstGeom>
        </p:spPr>
        <p:txBody>
          <a:bodyPr>
            <a:spAutoFit/>
          </a:bodyPr>
          <a:lstStyle/>
          <a:p>
            <a:r>
              <a:rPr lang="tr-TR" b="1">
                <a:solidFill>
                  <a:srgbClr val="1F4E79"/>
                </a:solidFill>
              </a:rPr>
              <a:t>Vatandaşların Başvurularının Hangi Kuruma Yönlendirileceğine Dair İş Akış Şeması</a:t>
            </a:r>
          </a:p>
        </p:txBody>
      </p:sp>
      <p:cxnSp>
        <p:nvCxnSpPr>
          <p:cNvPr id="23" name="Düz Bağlayıcı 22"/>
          <p:cNvCxnSpPr>
            <a:cxnSpLocks/>
          </p:cNvCxnSpPr>
          <p:nvPr/>
        </p:nvCxnSpPr>
        <p:spPr>
          <a:xfrm>
            <a:off x="5700713" y="3057525"/>
            <a:ext cx="12700" cy="373063"/>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4828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İL/İLÇE SOSYAL GÜVENLİK MÜDÜRLÜKLERİ</a:t>
            </a:r>
          </a:p>
        </p:txBody>
      </p:sp>
      <p:cxnSp>
        <p:nvCxnSpPr>
          <p:cNvPr id="25" name="Düz Bağlayıcı 24"/>
          <p:cNvCxnSpPr>
            <a:cxnSpLocks/>
          </p:cNvCxnSpPr>
          <p:nvPr/>
        </p:nvCxnSpPr>
        <p:spPr>
          <a:xfrm flipH="1">
            <a:off x="4014788" y="3430588"/>
            <a:ext cx="3503612" cy="7937"/>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p:cNvCxnSpPr>
          <p:nvPr/>
        </p:nvCxnSpPr>
        <p:spPr>
          <a:xfrm>
            <a:off x="4014788" y="3432175"/>
            <a:ext cx="0" cy="94932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9" name="Düz Bağlayıcı 28"/>
          <p:cNvCxnSpPr>
            <a:cxnSpLocks/>
          </p:cNvCxnSpPr>
          <p:nvPr/>
        </p:nvCxnSpPr>
        <p:spPr>
          <a:xfrm flipH="1">
            <a:off x="7518400" y="3430588"/>
            <a:ext cx="0" cy="757237"/>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0" name="Dikdörtgen 29"/>
          <p:cNvSpPr/>
          <p:nvPr/>
        </p:nvSpPr>
        <p:spPr>
          <a:xfrm>
            <a:off x="6626225" y="3741738"/>
            <a:ext cx="1976438" cy="1279525"/>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GENEL SAĞLIK SİGORTASI (GSS) TALEPLERİ</a:t>
            </a:r>
            <a:endParaRPr lang="tr-TR" sz="1600" b="1" dirty="0">
              <a:solidFill>
                <a:schemeClr val="bg1"/>
              </a:solidFill>
            </a:endParaRPr>
          </a:p>
        </p:txBody>
      </p:sp>
      <p:sp>
        <p:nvSpPr>
          <p:cNvPr id="31" name="Dikdörtgen 30"/>
          <p:cNvSpPr/>
          <p:nvPr/>
        </p:nvSpPr>
        <p:spPr>
          <a:xfrm>
            <a:off x="3025775"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İŞYERİ VE İŞVEREN ŞİKAYETLERİ</a:t>
            </a:r>
            <a:endParaRPr lang="tr-TR" sz="1600" b="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70660"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70662"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70663"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70666"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9BEF6F6E-ABB2-4D68-989A-9B7DE756F028}" type="slidenum">
              <a:rPr lang="tr-TR" altLang="tr-TR">
                <a:solidFill>
                  <a:schemeClr val="bg1"/>
                </a:solidFill>
                <a:cs typeface="Arial" charset="0"/>
              </a:rPr>
              <a:pPr algn="ctr" fontAlgn="base">
                <a:spcBef>
                  <a:spcPct val="0"/>
                </a:spcBef>
                <a:spcAft>
                  <a:spcPct val="0"/>
                </a:spcAft>
              </a:pPr>
              <a:t>28</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70668"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66712"/>
          </a:xfrm>
          <a:prstGeom prst="rect">
            <a:avLst/>
          </a:prstGeom>
        </p:spPr>
        <p:txBody>
          <a:bodyPr>
            <a:spAutoFit/>
          </a:bodyPr>
          <a:lstStyle/>
          <a:p>
            <a:r>
              <a:rPr lang="tr-TR" b="1">
                <a:solidFill>
                  <a:srgbClr val="1F4E79"/>
                </a:solidFill>
              </a:rPr>
              <a:t>Vatandaşların Başvurularının Hangi Kuruma Yönlendirileceğine Dair İş Akış Şeması</a:t>
            </a:r>
          </a:p>
        </p:txBody>
      </p:sp>
      <p:cxnSp>
        <p:nvCxnSpPr>
          <p:cNvPr id="23" name="Düz Bağlayıcı 22"/>
          <p:cNvCxnSpPr>
            <a:cxnSpLocks/>
          </p:cNvCxnSpPr>
          <p:nvPr/>
        </p:nvCxnSpPr>
        <p:spPr>
          <a:xfrm flipH="1">
            <a:off x="6064250" y="3000375"/>
            <a:ext cx="0" cy="41910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482850"/>
            <a:ext cx="91122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ÇEVRE VE ŞEHİRCİLİK MÜDÜRLÜKLERİ</a:t>
            </a:r>
          </a:p>
        </p:txBody>
      </p:sp>
      <p:cxnSp>
        <p:nvCxnSpPr>
          <p:cNvPr id="25" name="Düz Bağlayıcı 24"/>
          <p:cNvCxnSpPr>
            <a:cxnSpLocks/>
          </p:cNvCxnSpPr>
          <p:nvPr/>
        </p:nvCxnSpPr>
        <p:spPr>
          <a:xfrm flipH="1">
            <a:off x="4014788" y="3419475"/>
            <a:ext cx="4187825" cy="1270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7" name="Düz Bağlayıcı 26"/>
          <p:cNvCxnSpPr>
            <a:cxnSpLocks/>
          </p:cNvCxnSpPr>
          <p:nvPr/>
        </p:nvCxnSpPr>
        <p:spPr>
          <a:xfrm flipH="1">
            <a:off x="8202613" y="3432175"/>
            <a:ext cx="0" cy="671513"/>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cxnSp>
        <p:nvCxnSpPr>
          <p:cNvPr id="28" name="Düz Bağlayıcı 27"/>
          <p:cNvCxnSpPr>
            <a:cxnSpLocks/>
          </p:cNvCxnSpPr>
          <p:nvPr/>
        </p:nvCxnSpPr>
        <p:spPr>
          <a:xfrm>
            <a:off x="4014788" y="3432175"/>
            <a:ext cx="0" cy="949325"/>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0" name="Dikdörtgen 29"/>
          <p:cNvSpPr/>
          <p:nvPr/>
        </p:nvSpPr>
        <p:spPr>
          <a:xfrm>
            <a:off x="7151688" y="3748088"/>
            <a:ext cx="1976437" cy="1281112"/>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GÜRÜLTÜ VE ÇEVRE KİRLİLİĞİ ŞİKAYETLERİ</a:t>
            </a:r>
            <a:endParaRPr lang="tr-TR" sz="1600" b="1" dirty="0">
              <a:solidFill>
                <a:schemeClr val="bg1"/>
              </a:solidFill>
            </a:endParaRPr>
          </a:p>
        </p:txBody>
      </p:sp>
      <p:sp>
        <p:nvSpPr>
          <p:cNvPr id="31" name="Dikdörtgen 30"/>
          <p:cNvSpPr/>
          <p:nvPr/>
        </p:nvSpPr>
        <p:spPr>
          <a:xfrm>
            <a:off x="3025775" y="3717925"/>
            <a:ext cx="1976438" cy="1281113"/>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İMARA AYKIRI YAPILAŞMA</a:t>
            </a:r>
            <a:endParaRPr lang="tr-TR" sz="1600"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72708"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72710"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72711"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72714"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F87A87AB-AFD1-43D6-B6AB-FE61D1F0F955}" type="slidenum">
              <a:rPr lang="tr-TR" altLang="tr-TR">
                <a:solidFill>
                  <a:schemeClr val="bg1"/>
                </a:solidFill>
                <a:cs typeface="Arial" charset="0"/>
              </a:rPr>
              <a:pPr algn="ctr" fontAlgn="base">
                <a:spcBef>
                  <a:spcPct val="0"/>
                </a:spcBef>
                <a:spcAft>
                  <a:spcPct val="0"/>
                </a:spcAft>
              </a:pPr>
              <a:t>29</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72716"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66712"/>
          </a:xfrm>
          <a:prstGeom prst="rect">
            <a:avLst/>
          </a:prstGeom>
        </p:spPr>
        <p:txBody>
          <a:bodyPr>
            <a:spAutoFit/>
          </a:bodyPr>
          <a:lstStyle/>
          <a:p>
            <a:r>
              <a:rPr lang="tr-TR" b="1">
                <a:solidFill>
                  <a:srgbClr val="1F4E79"/>
                </a:solidFill>
              </a:rPr>
              <a:t>Vatandaşların Başvurularının Hangi Kuruma Yönlendirileceğine Dair İş Akış Şeması</a:t>
            </a:r>
          </a:p>
        </p:txBody>
      </p:sp>
      <p:cxnSp>
        <p:nvCxnSpPr>
          <p:cNvPr id="23" name="Düz Bağlayıcı 22"/>
          <p:cNvCxnSpPr>
            <a:cxnSpLocks/>
          </p:cNvCxnSpPr>
          <p:nvPr/>
        </p:nvCxnSpPr>
        <p:spPr>
          <a:xfrm flipH="1">
            <a:off x="3551238" y="3070225"/>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482850"/>
            <a:ext cx="4086225"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sz="2200" b="1">
                <a:solidFill>
                  <a:srgbClr val="FFFFFF"/>
                </a:solidFill>
                <a:cs typeface="Arial" charset="0"/>
              </a:rPr>
              <a:t>İL/İLÇE NÜFUS VE VATANDAŞLIK MÜDÜRLÜĞÜ</a:t>
            </a:r>
          </a:p>
        </p:txBody>
      </p:sp>
      <p:sp>
        <p:nvSpPr>
          <p:cNvPr id="30" name="Dikdörtgen 29"/>
          <p:cNvSpPr/>
          <p:nvPr/>
        </p:nvSpPr>
        <p:spPr>
          <a:xfrm>
            <a:off x="2640013" y="3487738"/>
            <a:ext cx="1976437" cy="1281112"/>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VATANDAŞLIK KAZANIMI HAKKINDA </a:t>
            </a:r>
            <a:endParaRPr lang="tr-TR" sz="1600" b="1" dirty="0">
              <a:solidFill>
                <a:schemeClr val="bg1"/>
              </a:solidFill>
            </a:endParaRPr>
          </a:p>
        </p:txBody>
      </p:sp>
      <p:sp>
        <p:nvSpPr>
          <p:cNvPr id="33" name="Dikdörtgen 32"/>
          <p:cNvSpPr/>
          <p:nvPr/>
        </p:nvSpPr>
        <p:spPr>
          <a:xfrm>
            <a:off x="6175375" y="2482850"/>
            <a:ext cx="444500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sz="2200" b="1">
                <a:solidFill>
                  <a:srgbClr val="FFFFFF"/>
                </a:solidFill>
                <a:cs typeface="Arial" charset="0"/>
              </a:rPr>
              <a:t>İL/İLÇE SİVİL TOPLUM MÜDÜRLÜĞÜ</a:t>
            </a:r>
          </a:p>
        </p:txBody>
      </p:sp>
      <p:cxnSp>
        <p:nvCxnSpPr>
          <p:cNvPr id="38" name="Düz Bağlayıcı 37"/>
          <p:cNvCxnSpPr>
            <a:cxnSpLocks/>
          </p:cNvCxnSpPr>
          <p:nvPr/>
        </p:nvCxnSpPr>
        <p:spPr>
          <a:xfrm flipH="1">
            <a:off x="8558213" y="3132138"/>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4" name="Dikdörtgen 33"/>
          <p:cNvSpPr/>
          <p:nvPr/>
        </p:nvSpPr>
        <p:spPr>
          <a:xfrm>
            <a:off x="7629525" y="3487738"/>
            <a:ext cx="2028825" cy="1281112"/>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YARDIM TOPLAMA İZİN TALEBİ</a:t>
            </a:r>
            <a:endParaRPr lang="tr-TR" sz="1600"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Resim 7"/>
          <p:cNvPicPr>
            <a:picLocks noChangeAspect="1"/>
          </p:cNvPicPr>
          <p:nvPr/>
        </p:nvPicPr>
        <p:blipFill>
          <a:blip r:embed="rId3"/>
          <a:srcRect t="10374" b="19983"/>
          <a:stretch>
            <a:fillRect/>
          </a:stretch>
        </p:blipFill>
        <p:spPr bwMode="auto">
          <a:xfrm>
            <a:off x="0" y="950913"/>
            <a:ext cx="12192000" cy="5907087"/>
          </a:xfrm>
          <a:prstGeom prst="rect">
            <a:avLst/>
          </a:prstGeom>
          <a:noFill/>
          <a:ln w="9525">
            <a:noFill/>
            <a:miter lim="800000"/>
            <a:headEnd/>
            <a:tailEnd/>
          </a:ln>
        </p:spPr>
      </p:pic>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17411" name="Picture 5"/>
          <p:cNvPicPr>
            <a:picLocks noChangeAspect="1" noChangeArrowheads="1"/>
          </p:cNvPicPr>
          <p:nvPr/>
        </p:nvPicPr>
        <p:blipFill>
          <a:blip r:embed="rId4">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17413" name="Resim 28"/>
          <p:cNvPicPr>
            <a:picLocks noChangeAspect="1" noChangeArrowheads="1"/>
          </p:cNvPicPr>
          <p:nvPr/>
        </p:nvPicPr>
        <p:blipFill>
          <a:blip r:embed="rId5">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7416"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C3BC1C80-EA2A-46B2-B320-840967AF1ECE}" type="slidenum">
              <a:rPr lang="tr-TR" altLang="tr-TR">
                <a:solidFill>
                  <a:schemeClr val="bg1"/>
                </a:solidFill>
                <a:cs typeface="Arial" charset="0"/>
              </a:rPr>
              <a:pPr algn="ctr" fontAlgn="base">
                <a:spcBef>
                  <a:spcPct val="0"/>
                </a:spcBef>
                <a:spcAft>
                  <a:spcPct val="0"/>
                </a:spcAft>
              </a:pPr>
              <a:t>3</a:t>
            </a:fld>
            <a:endParaRPr lang="tr-TR" altLang="tr-TR">
              <a:solidFill>
                <a:schemeClr val="bg1"/>
              </a:solidFill>
              <a:cs typeface="Arial" charset="0"/>
            </a:endParaRPr>
          </a:p>
        </p:txBody>
      </p:sp>
      <p:pic>
        <p:nvPicPr>
          <p:cNvPr id="17417" name="Resim 19"/>
          <p:cNvPicPr>
            <a:picLocks noChangeAspect="1"/>
          </p:cNvPicPr>
          <p:nvPr/>
        </p:nvPicPr>
        <p:blipFill>
          <a:blip r:embed="rId6">
            <a:grayscl/>
            <a:biLevel thresh="50000"/>
          </a:blip>
          <a:srcRect/>
          <a:stretch>
            <a:fillRect/>
          </a:stretch>
        </p:blipFill>
        <p:spPr bwMode="auto">
          <a:xfrm>
            <a:off x="5718175" y="4602163"/>
            <a:ext cx="755650" cy="685800"/>
          </a:xfrm>
          <a:prstGeom prst="rect">
            <a:avLst/>
          </a:prstGeom>
          <a:noFill/>
          <a:ln w="9525">
            <a:noFill/>
            <a:miter lim="800000"/>
            <a:headEnd/>
            <a:tailEnd/>
          </a:ln>
        </p:spPr>
      </p:pic>
      <p:sp>
        <p:nvSpPr>
          <p:cNvPr id="23" name="Dikdörtgen 22"/>
          <p:cNvSpPr/>
          <p:nvPr/>
        </p:nvSpPr>
        <p:spPr>
          <a:xfrm>
            <a:off x="6257925" y="1689100"/>
            <a:ext cx="5030788" cy="2406650"/>
          </a:xfrm>
          <a:prstGeom prst="rect">
            <a:avLst/>
          </a:prstGeom>
        </p:spPr>
        <p:txBody>
          <a:bodyPr>
            <a:spAutoFit/>
          </a:bodyPr>
          <a:lstStyle/>
          <a:p>
            <a:pPr>
              <a:spcAft>
                <a:spcPts val="1200"/>
              </a:spcAft>
            </a:pPr>
            <a:r>
              <a:rPr lang="tr-TR" sz="2000" b="1">
                <a:solidFill>
                  <a:srgbClr val="FFC000"/>
                </a:solidFill>
                <a:latin typeface="Calibri" pitchFamily="34" charset="0"/>
                <a:ea typeface="Calibri" pitchFamily="34" charset="0"/>
                <a:cs typeface="Times New Roman" pitchFamily="18" charset="0"/>
              </a:rPr>
              <a:t>Vatandaşlarımızın talep ve beklentilerinde;</a:t>
            </a:r>
          </a:p>
          <a:p>
            <a:pPr>
              <a:spcAft>
                <a:spcPts val="1200"/>
              </a:spcAft>
              <a:buFont typeface="Wingdings" pitchFamily="2" charset="2"/>
              <a:buChar char="§"/>
            </a:pPr>
            <a:r>
              <a:rPr lang="tr-TR" sz="1700" b="1">
                <a:solidFill>
                  <a:schemeClr val="bg1"/>
                </a:solidFill>
                <a:latin typeface="Calibri" pitchFamily="34" charset="0"/>
                <a:ea typeface="Calibri" pitchFamily="34" charset="0"/>
                <a:cs typeface="Times New Roman" pitchFamily="18" charset="0"/>
              </a:rPr>
              <a:t>İş ve işlemlerle ilgili bilgi eksikliğinden kaynaklı vakit kaybetmemeleri için, </a:t>
            </a:r>
          </a:p>
          <a:p>
            <a:pPr>
              <a:spcAft>
                <a:spcPts val="1200"/>
              </a:spcAft>
              <a:buFont typeface="Wingdings" pitchFamily="2" charset="2"/>
              <a:buChar char="§"/>
            </a:pPr>
            <a:r>
              <a:rPr lang="tr-TR" sz="1700" b="1">
                <a:solidFill>
                  <a:schemeClr val="bg1"/>
                </a:solidFill>
                <a:latin typeface="Calibri" pitchFamily="34" charset="0"/>
                <a:ea typeface="Calibri" pitchFamily="34" charset="0"/>
                <a:cs typeface="Times New Roman" pitchFamily="18" charset="0"/>
              </a:rPr>
              <a:t>Birden fazla kamu kurumunu ilgilendiren ortak akılla çözülmesi gereken sorunları için, </a:t>
            </a:r>
          </a:p>
          <a:p>
            <a:pPr>
              <a:spcAft>
                <a:spcPts val="1200"/>
              </a:spcAft>
              <a:buFont typeface="Wingdings" pitchFamily="2" charset="2"/>
              <a:buChar char="§"/>
            </a:pPr>
            <a:r>
              <a:rPr lang="tr-TR" sz="1700" b="1">
                <a:solidFill>
                  <a:schemeClr val="bg1"/>
                </a:solidFill>
                <a:latin typeface="Calibri" pitchFamily="34" charset="0"/>
                <a:ea typeface="Calibri" pitchFamily="34" charset="0"/>
                <a:cs typeface="Times New Roman" pitchFamily="18" charset="0"/>
              </a:rPr>
              <a:t>İstek, öneri ve taleplerini yüz yüze gönül rahatlığıyla iletebilmeleri için,</a:t>
            </a:r>
          </a:p>
        </p:txBody>
      </p:sp>
      <p:sp>
        <p:nvSpPr>
          <p:cNvPr id="17419" name="Dikdörtgen 8"/>
          <p:cNvSpPr>
            <a:spLocks noChangeArrowheads="1"/>
          </p:cNvSpPr>
          <p:nvPr/>
        </p:nvSpPr>
        <p:spPr bwMode="auto">
          <a:xfrm>
            <a:off x="2268538" y="1935163"/>
            <a:ext cx="3638550" cy="1938337"/>
          </a:xfrm>
          <a:prstGeom prst="rect">
            <a:avLst/>
          </a:prstGeom>
          <a:noFill/>
          <a:ln w="9525">
            <a:noFill/>
            <a:miter lim="800000"/>
            <a:headEnd/>
            <a:tailEnd/>
          </a:ln>
        </p:spPr>
        <p:txBody>
          <a:bodyPr>
            <a:spAutoFit/>
          </a:bodyPr>
          <a:lstStyle/>
          <a:p>
            <a:pPr algn="r">
              <a:spcAft>
                <a:spcPts val="1200"/>
              </a:spcAft>
            </a:pPr>
            <a:r>
              <a:rPr lang="tr-TR" sz="2000" b="1">
                <a:solidFill>
                  <a:schemeClr val="bg1"/>
                </a:solidFill>
                <a:latin typeface="Calibri" pitchFamily="34" charset="0"/>
                <a:ea typeface="Calibri" pitchFamily="34" charset="0"/>
                <a:cs typeface="Times New Roman" pitchFamily="18" charset="0"/>
              </a:rPr>
              <a:t>Vatandaşlarımızın kamu kurumlarında görülmesi gereken iş ve işlemleri olduğunda onlara yol göstermesi açısından </a:t>
            </a:r>
            <a:r>
              <a:rPr lang="tr-TR" sz="2000" b="1">
                <a:solidFill>
                  <a:srgbClr val="FFC000"/>
                </a:solidFill>
                <a:latin typeface="Calibri" pitchFamily="34" charset="0"/>
                <a:ea typeface="Calibri" pitchFamily="34" charset="0"/>
                <a:cs typeface="Times New Roman" pitchFamily="18" charset="0"/>
              </a:rPr>
              <a:t>tanıdıklarına danışmaları </a:t>
            </a:r>
            <a:r>
              <a:rPr lang="tr-TR" sz="2000" b="1">
                <a:solidFill>
                  <a:schemeClr val="bg1"/>
                </a:solidFill>
                <a:latin typeface="Calibri" pitchFamily="34" charset="0"/>
                <a:ea typeface="Calibri" pitchFamily="34" charset="0"/>
                <a:cs typeface="Times New Roman" pitchFamily="18" charset="0"/>
              </a:rPr>
              <a:t>kültürel bir yöntemimizdir.</a:t>
            </a:r>
          </a:p>
        </p:txBody>
      </p:sp>
      <p:cxnSp>
        <p:nvCxnSpPr>
          <p:cNvPr id="14" name="Düz Bağlayıcı 13"/>
          <p:cNvCxnSpPr/>
          <p:nvPr/>
        </p:nvCxnSpPr>
        <p:spPr>
          <a:xfrm>
            <a:off x="6096000" y="1743075"/>
            <a:ext cx="0" cy="232251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74756"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74758"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74759"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74762"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12E32449-B77F-4E79-87AA-0D05E6C2E5B3}" type="slidenum">
              <a:rPr lang="tr-TR" altLang="tr-TR">
                <a:solidFill>
                  <a:schemeClr val="bg1"/>
                </a:solidFill>
                <a:cs typeface="Arial" charset="0"/>
              </a:rPr>
              <a:pPr algn="ctr" fontAlgn="base">
                <a:spcBef>
                  <a:spcPct val="0"/>
                </a:spcBef>
                <a:spcAft>
                  <a:spcPct val="0"/>
                </a:spcAft>
              </a:pPr>
              <a:t>30</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74764"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641350"/>
          </a:xfrm>
          <a:prstGeom prst="rect">
            <a:avLst/>
          </a:prstGeom>
        </p:spPr>
        <p:txBody>
          <a:bodyPr>
            <a:spAutoFit/>
          </a:bodyPr>
          <a:lstStyle/>
          <a:p>
            <a:r>
              <a:rPr lang="tr-TR" b="1">
                <a:solidFill>
                  <a:srgbClr val="1F4E79"/>
                </a:solidFill>
              </a:rPr>
              <a:t>Vatandaşların Başvurularının Hangi Kuruma Yönlendirileceğine Dair İş Akış Şeması</a:t>
            </a:r>
          </a:p>
          <a:p>
            <a:endParaRPr lang="tr-TR" b="1">
              <a:solidFill>
                <a:srgbClr val="1F4E79"/>
              </a:solidFill>
            </a:endParaRPr>
          </a:p>
        </p:txBody>
      </p:sp>
      <p:cxnSp>
        <p:nvCxnSpPr>
          <p:cNvPr id="23" name="Düz Bağlayıcı 22"/>
          <p:cNvCxnSpPr>
            <a:cxnSpLocks/>
          </p:cNvCxnSpPr>
          <p:nvPr/>
        </p:nvCxnSpPr>
        <p:spPr>
          <a:xfrm flipH="1">
            <a:off x="3448050" y="3070225"/>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482850"/>
            <a:ext cx="407670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İLÇELERİN BAĞLI OLDUKLARI HİZMET MÜDÜRLÜKLERİ</a:t>
            </a:r>
          </a:p>
        </p:txBody>
      </p:sp>
      <p:sp>
        <p:nvSpPr>
          <p:cNvPr id="30" name="Dikdörtgen 29"/>
          <p:cNvSpPr/>
          <p:nvPr/>
        </p:nvSpPr>
        <p:spPr>
          <a:xfrm>
            <a:off x="2460625" y="3446463"/>
            <a:ext cx="1976438" cy="1279525"/>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dirty="0"/>
              <a:t>İŞ TALEPLERİ- İŞKUR BAŞVURU TALEPLERİ</a:t>
            </a:r>
            <a:endParaRPr lang="tr-TR" sz="1600" b="1" dirty="0">
              <a:solidFill>
                <a:schemeClr val="bg1"/>
              </a:solidFill>
            </a:endParaRPr>
          </a:p>
        </p:txBody>
      </p:sp>
      <p:sp>
        <p:nvSpPr>
          <p:cNvPr id="33" name="Dikdörtgen 32"/>
          <p:cNvSpPr/>
          <p:nvPr/>
        </p:nvSpPr>
        <p:spPr>
          <a:xfrm>
            <a:off x="6213475" y="2487613"/>
            <a:ext cx="3943350" cy="673100"/>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 AFET ACİL DURUM MÜDÜRLÜĞÜ</a:t>
            </a:r>
          </a:p>
        </p:txBody>
      </p:sp>
      <p:cxnSp>
        <p:nvCxnSpPr>
          <p:cNvPr id="34" name="Düz Bağlayıcı 33"/>
          <p:cNvCxnSpPr>
            <a:cxnSpLocks/>
          </p:cNvCxnSpPr>
          <p:nvPr/>
        </p:nvCxnSpPr>
        <p:spPr>
          <a:xfrm flipH="1">
            <a:off x="8185150" y="3160713"/>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8" name="Dikdörtgen 37"/>
          <p:cNvSpPr/>
          <p:nvPr/>
        </p:nvSpPr>
        <p:spPr>
          <a:xfrm>
            <a:off x="7199313" y="3444875"/>
            <a:ext cx="1976437" cy="1279525"/>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tr-TR">
                <a:solidFill>
                  <a:srgbClr val="FFFFFF"/>
                </a:solidFill>
                <a:cs typeface="Arial" charset="0"/>
              </a:rPr>
              <a:t>DOĞAL AFETLER İLE İLGİLİ TALEPLER</a:t>
            </a:r>
            <a:endParaRPr lang="tr-TR" b="1">
              <a:solidFill>
                <a:schemeClr val="bg1"/>
              </a:solidFill>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76804"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76806"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İŞ AKIŞI</a:t>
            </a:r>
          </a:p>
        </p:txBody>
      </p:sp>
      <p:pic>
        <p:nvPicPr>
          <p:cNvPr id="76807"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76810"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476B39F6-43E9-425F-B922-629F9668B4CA}" type="slidenum">
              <a:rPr lang="tr-TR" altLang="tr-TR">
                <a:solidFill>
                  <a:schemeClr val="bg1"/>
                </a:solidFill>
                <a:cs typeface="Arial" charset="0"/>
              </a:rPr>
              <a:pPr algn="ctr" fontAlgn="base">
                <a:spcBef>
                  <a:spcPct val="0"/>
                </a:spcBef>
                <a:spcAft>
                  <a:spcPct val="0"/>
                </a:spcAft>
              </a:pPr>
              <a:t>31</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76812"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8" name="Dikdörtgen 7"/>
          <p:cNvSpPr/>
          <p:nvPr/>
        </p:nvSpPr>
        <p:spPr>
          <a:xfrm>
            <a:off x="1508125" y="1062038"/>
            <a:ext cx="10047288" cy="366712"/>
          </a:xfrm>
          <a:prstGeom prst="rect">
            <a:avLst/>
          </a:prstGeom>
        </p:spPr>
        <p:txBody>
          <a:bodyPr>
            <a:spAutoFit/>
          </a:bodyPr>
          <a:lstStyle/>
          <a:p>
            <a:r>
              <a:rPr lang="tr-TR" b="1">
                <a:solidFill>
                  <a:srgbClr val="1F4E79"/>
                </a:solidFill>
              </a:rPr>
              <a:t>Vatandaşların Başvurularının Hangi Kuruma Yönlendirileceğine Dair İş Akış Şeması</a:t>
            </a:r>
          </a:p>
        </p:txBody>
      </p:sp>
      <p:cxnSp>
        <p:nvCxnSpPr>
          <p:cNvPr id="23" name="Düz Bağlayıcı 22"/>
          <p:cNvCxnSpPr>
            <a:cxnSpLocks/>
          </p:cNvCxnSpPr>
          <p:nvPr/>
        </p:nvCxnSpPr>
        <p:spPr>
          <a:xfrm flipH="1">
            <a:off x="6064250" y="3000375"/>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1508125" y="2482850"/>
            <a:ext cx="2139950"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İL/İLÇE MÜFTÜLÜK</a:t>
            </a:r>
          </a:p>
        </p:txBody>
      </p:sp>
      <p:cxnSp>
        <p:nvCxnSpPr>
          <p:cNvPr id="33" name="Düz Bağlayıcı 32"/>
          <p:cNvCxnSpPr>
            <a:cxnSpLocks/>
          </p:cNvCxnSpPr>
          <p:nvPr/>
        </p:nvCxnSpPr>
        <p:spPr>
          <a:xfrm flipH="1">
            <a:off x="2565400" y="3160713"/>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32" name="Dikdörtgen 31"/>
          <p:cNvSpPr/>
          <p:nvPr/>
        </p:nvSpPr>
        <p:spPr>
          <a:xfrm>
            <a:off x="1760538" y="3446463"/>
            <a:ext cx="1552575" cy="1274762"/>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1600" dirty="0"/>
              <a:t>CAMİLERİN TEMİZLİĞİ BAKIMI BAŞVURULARI</a:t>
            </a:r>
            <a:endParaRPr lang="tr-TR" sz="1400" b="1" dirty="0">
              <a:solidFill>
                <a:schemeClr val="bg1"/>
              </a:solidFill>
            </a:endParaRPr>
          </a:p>
        </p:txBody>
      </p:sp>
      <p:sp>
        <p:nvSpPr>
          <p:cNvPr id="34" name="Dikdörtgen 33"/>
          <p:cNvSpPr/>
          <p:nvPr/>
        </p:nvSpPr>
        <p:spPr>
          <a:xfrm>
            <a:off x="4956175" y="2493963"/>
            <a:ext cx="2139950" cy="679450"/>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DEFTERDARLIK</a:t>
            </a:r>
          </a:p>
        </p:txBody>
      </p:sp>
      <p:sp>
        <p:nvSpPr>
          <p:cNvPr id="38" name="Dikdörtgen 37"/>
          <p:cNvSpPr/>
          <p:nvPr/>
        </p:nvSpPr>
        <p:spPr>
          <a:xfrm>
            <a:off x="5299075" y="3441700"/>
            <a:ext cx="1582738" cy="1279525"/>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1600" dirty="0"/>
              <a:t>HAZİNE ARAZİSİ BAŞVRULARI</a:t>
            </a:r>
            <a:endParaRPr lang="tr-TR" sz="1400" b="1" dirty="0">
              <a:solidFill>
                <a:schemeClr val="bg1"/>
              </a:solidFill>
            </a:endParaRPr>
          </a:p>
        </p:txBody>
      </p:sp>
      <p:sp>
        <p:nvSpPr>
          <p:cNvPr id="39" name="Dikdörtgen 38"/>
          <p:cNvSpPr/>
          <p:nvPr/>
        </p:nvSpPr>
        <p:spPr>
          <a:xfrm>
            <a:off x="8091488" y="2482850"/>
            <a:ext cx="2528887" cy="677863"/>
          </a:xfrm>
          <a:prstGeom prst="rect">
            <a:avLst/>
          </a:prstGeom>
          <a:solidFill>
            <a:srgbClr val="F055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400" b="1" dirty="0"/>
              <a:t>ORMAN MÜDÜRLÜKLERİ</a:t>
            </a:r>
          </a:p>
        </p:txBody>
      </p:sp>
      <p:cxnSp>
        <p:nvCxnSpPr>
          <p:cNvPr id="41" name="Düz Bağlayıcı 40"/>
          <p:cNvCxnSpPr>
            <a:cxnSpLocks/>
          </p:cNvCxnSpPr>
          <p:nvPr/>
        </p:nvCxnSpPr>
        <p:spPr>
          <a:xfrm flipH="1">
            <a:off x="9488488" y="3149600"/>
            <a:ext cx="0" cy="1479550"/>
          </a:xfrm>
          <a:prstGeom prst="line">
            <a:avLst/>
          </a:prstGeom>
          <a:ln w="28575">
            <a:solidFill>
              <a:srgbClr val="3A495E"/>
            </a:solidFill>
          </a:ln>
        </p:spPr>
        <p:style>
          <a:lnRef idx="1">
            <a:schemeClr val="accent1"/>
          </a:lnRef>
          <a:fillRef idx="0">
            <a:schemeClr val="accent1"/>
          </a:fillRef>
          <a:effectRef idx="0">
            <a:schemeClr val="accent1"/>
          </a:effectRef>
          <a:fontRef idx="minor">
            <a:schemeClr val="tx1"/>
          </a:fontRef>
        </p:style>
      </p:cxnSp>
      <p:sp>
        <p:nvSpPr>
          <p:cNvPr id="42" name="Dikdörtgen 41"/>
          <p:cNvSpPr/>
          <p:nvPr/>
        </p:nvSpPr>
        <p:spPr>
          <a:xfrm>
            <a:off x="8550275" y="3441700"/>
            <a:ext cx="1820863" cy="1279525"/>
          </a:xfrm>
          <a:prstGeom prst="rect">
            <a:avLst/>
          </a:prstGeom>
          <a:solidFill>
            <a:srgbClr val="328A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1600" dirty="0"/>
              <a:t>SOKAK HAYVANLARI İLE İLGİLİ BAŞVURULAR</a:t>
            </a:r>
            <a:endParaRPr lang="tr-TR" sz="14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Resim 6"/>
          <p:cNvPicPr>
            <a:picLocks noChangeAspect="1"/>
          </p:cNvPicPr>
          <p:nvPr/>
        </p:nvPicPr>
        <p:blipFill>
          <a:blip r:embed="rId3"/>
          <a:srcRect t="10223"/>
          <a:stretch>
            <a:fillRect/>
          </a:stretch>
        </p:blipFill>
        <p:spPr bwMode="auto">
          <a:xfrm>
            <a:off x="0" y="952500"/>
            <a:ext cx="12192000" cy="5905500"/>
          </a:xfrm>
          <a:prstGeom prst="rect">
            <a:avLst/>
          </a:prstGeom>
          <a:noFill/>
          <a:ln w="9525">
            <a:noFill/>
            <a:miter lim="800000"/>
            <a:headEnd/>
            <a:tailEnd/>
          </a:ln>
        </p:spPr>
      </p:pic>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84995" name="Picture 5"/>
          <p:cNvPicPr>
            <a:picLocks noChangeAspect="1" noChangeArrowheads="1"/>
          </p:cNvPicPr>
          <p:nvPr/>
        </p:nvPicPr>
        <p:blipFill>
          <a:blip r:embed="rId4">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84997"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AÇIK KAPI FAALİYET RAPORLARININ DÜZENLİ ALINMASI</a:t>
            </a:r>
          </a:p>
        </p:txBody>
      </p:sp>
      <p:pic>
        <p:nvPicPr>
          <p:cNvPr id="84998" name="Resim 28"/>
          <p:cNvPicPr>
            <a:picLocks noChangeAspect="1" noChangeArrowheads="1"/>
          </p:cNvPicPr>
          <p:nvPr/>
        </p:nvPicPr>
        <p:blipFill>
          <a:blip r:embed="rId5">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85001"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29C5D6C7-4DDC-4114-A781-3A620348E361}" type="slidenum">
              <a:rPr lang="tr-TR" altLang="tr-TR">
                <a:solidFill>
                  <a:schemeClr val="bg1"/>
                </a:solidFill>
                <a:cs typeface="Arial" charset="0"/>
              </a:rPr>
              <a:pPr algn="ctr" fontAlgn="base">
                <a:spcBef>
                  <a:spcPct val="0"/>
                </a:spcBef>
                <a:spcAft>
                  <a:spcPct val="0"/>
                </a:spcAft>
              </a:pPr>
              <a:t>32</a:t>
            </a:fld>
            <a:endParaRPr lang="tr-TR" altLang="tr-TR">
              <a:solidFill>
                <a:schemeClr val="bg1"/>
              </a:solidFill>
              <a:cs typeface="Arial" charset="0"/>
            </a:endParaRPr>
          </a:p>
        </p:txBody>
      </p:sp>
      <p:sp>
        <p:nvSpPr>
          <p:cNvPr id="85002" name="Dikdörtgen 5"/>
          <p:cNvSpPr>
            <a:spLocks noChangeArrowheads="1"/>
          </p:cNvSpPr>
          <p:nvPr/>
        </p:nvSpPr>
        <p:spPr bwMode="auto">
          <a:xfrm>
            <a:off x="5862638" y="1757363"/>
            <a:ext cx="6188075" cy="3554412"/>
          </a:xfrm>
          <a:prstGeom prst="rect">
            <a:avLst/>
          </a:prstGeom>
          <a:noFill/>
          <a:ln w="9525">
            <a:noFill/>
            <a:miter lim="800000"/>
            <a:headEnd/>
            <a:tailEnd/>
          </a:ln>
        </p:spPr>
        <p:txBody>
          <a:bodyPr>
            <a:spAutoFit/>
          </a:bodyPr>
          <a:lstStyle/>
          <a:p>
            <a:pPr marL="285750" indent="-285750">
              <a:spcBef>
                <a:spcPts val="1200"/>
              </a:spcBef>
              <a:buFont typeface="Wingdings" pitchFamily="2" charset="2"/>
              <a:buChar char="§"/>
            </a:pPr>
            <a:r>
              <a:rPr lang="tr-TR" sz="2300">
                <a:solidFill>
                  <a:srgbClr val="49FFFD"/>
                </a:solidFill>
                <a:latin typeface="Calibri" pitchFamily="34" charset="0"/>
              </a:rPr>
              <a:t>Power BI İş Zekası sayfasından düzenli olarak Kaymakama raporların ve istatistiki bilgilerin hazırlanarak sunulması, </a:t>
            </a:r>
          </a:p>
          <a:p>
            <a:pPr marL="285750" indent="-285750">
              <a:spcBef>
                <a:spcPts val="1200"/>
              </a:spcBef>
              <a:buFont typeface="Wingdings" pitchFamily="2" charset="2"/>
              <a:buChar char="§"/>
            </a:pPr>
            <a:r>
              <a:rPr lang="tr-TR" sz="2300">
                <a:solidFill>
                  <a:srgbClr val="49FFFD"/>
                </a:solidFill>
                <a:latin typeface="Calibri" pitchFamily="34" charset="0"/>
              </a:rPr>
              <a:t>Başvuruların sonuçlandırılması sürecinde gerekli konularda Kaymakama danışılması,</a:t>
            </a:r>
          </a:p>
          <a:p>
            <a:pPr marL="285750" indent="-285750">
              <a:spcBef>
                <a:spcPts val="1200"/>
              </a:spcBef>
              <a:buFont typeface="Wingdings" pitchFamily="2" charset="2"/>
              <a:buChar char="§"/>
            </a:pPr>
            <a:r>
              <a:rPr lang="tr-TR" sz="2300">
                <a:solidFill>
                  <a:srgbClr val="49FFFD"/>
                </a:solidFill>
                <a:latin typeface="Calibri" pitchFamily="34" charset="0"/>
              </a:rPr>
              <a:t>Başvurulara verilen cevapların başvuruya uygunluğu kontrol edilerek uygun olmayan cevapların Kaymakama bildirilmesi gerekmektedir.</a:t>
            </a:r>
          </a:p>
        </p:txBody>
      </p:sp>
      <p:pic>
        <p:nvPicPr>
          <p:cNvPr id="85003" name="Resim 17"/>
          <p:cNvPicPr>
            <a:picLocks noChangeAspect="1"/>
          </p:cNvPicPr>
          <p:nvPr/>
        </p:nvPicPr>
        <p:blipFill>
          <a:blip r:embed="rId6">
            <a:grayscl/>
            <a:biLevel thresh="50000"/>
          </a:blip>
          <a:srcRect/>
          <a:stretch>
            <a:fillRect/>
          </a:stretch>
        </p:blipFill>
        <p:spPr bwMode="auto">
          <a:xfrm>
            <a:off x="8289925" y="5373688"/>
            <a:ext cx="75565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Resim 7"/>
          <p:cNvPicPr>
            <a:picLocks noChangeAspect="1"/>
          </p:cNvPicPr>
          <p:nvPr/>
        </p:nvPicPr>
        <p:blipFill>
          <a:blip r:embed="rId3"/>
          <a:srcRect t="7898" b="6114"/>
          <a:stretch>
            <a:fillRect/>
          </a:stretch>
        </p:blipFill>
        <p:spPr bwMode="auto">
          <a:xfrm>
            <a:off x="0" y="963613"/>
            <a:ext cx="12192000" cy="5894387"/>
          </a:xfrm>
          <a:prstGeom prst="rect">
            <a:avLst/>
          </a:prstGeom>
          <a:noFill/>
          <a:ln w="9525">
            <a:noFill/>
            <a:miter lim="800000"/>
            <a:headEnd/>
            <a:tailEnd/>
          </a:ln>
        </p:spPr>
      </p:pic>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87043" name="Picture 5"/>
          <p:cNvPicPr>
            <a:picLocks noChangeAspect="1" noChangeArrowheads="1"/>
          </p:cNvPicPr>
          <p:nvPr/>
        </p:nvPicPr>
        <p:blipFill>
          <a:blip r:embed="rId4">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87045" name="Metin kutusu 4"/>
          <p:cNvSpPr txBox="1">
            <a:spLocks noChangeArrowheads="1"/>
          </p:cNvSpPr>
          <p:nvPr/>
        </p:nvSpPr>
        <p:spPr bwMode="auto">
          <a:xfrm>
            <a:off x="534988" y="293688"/>
            <a:ext cx="9793287" cy="431800"/>
          </a:xfrm>
          <a:prstGeom prst="rect">
            <a:avLst/>
          </a:prstGeom>
          <a:noFill/>
          <a:ln w="9525">
            <a:noFill/>
            <a:miter lim="800000"/>
            <a:headEnd/>
            <a:tailEnd/>
          </a:ln>
        </p:spPr>
        <p:txBody>
          <a:bodyPr>
            <a:spAutoFit/>
          </a:bodyPr>
          <a:lstStyle/>
          <a:p>
            <a:r>
              <a:rPr lang="tr-TR" sz="2200" b="1">
                <a:solidFill>
                  <a:schemeClr val="bg1"/>
                </a:solidFill>
                <a:latin typeface="Calibri" pitchFamily="34" charset="0"/>
              </a:rPr>
              <a:t>UYUŞTURUCU İLE MÜCADELE BAŞVURULARI VE KOLLUK VERİ KAYIT SİSTEMİ </a:t>
            </a:r>
          </a:p>
        </p:txBody>
      </p:sp>
      <p:pic>
        <p:nvPicPr>
          <p:cNvPr id="87046" name="Resim 28"/>
          <p:cNvPicPr>
            <a:picLocks noChangeAspect="1" noChangeArrowheads="1"/>
          </p:cNvPicPr>
          <p:nvPr/>
        </p:nvPicPr>
        <p:blipFill>
          <a:blip r:embed="rId5">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7048" name="Dikdörtgen 15"/>
          <p:cNvSpPr>
            <a:spLocks noChangeArrowheads="1"/>
          </p:cNvSpPr>
          <p:nvPr/>
        </p:nvSpPr>
        <p:spPr bwMode="auto">
          <a:xfrm>
            <a:off x="1371600" y="1020763"/>
            <a:ext cx="1709738" cy="457200"/>
          </a:xfrm>
          <a:prstGeom prst="rect">
            <a:avLst/>
          </a:prstGeom>
          <a:noFill/>
          <a:ln w="9525">
            <a:noFill/>
            <a:miter lim="800000"/>
            <a:headEnd/>
            <a:tailEnd/>
          </a:ln>
        </p:spPr>
        <p:txBody>
          <a:bodyPr wrap="none">
            <a:spAutoFit/>
          </a:bodyPr>
          <a:lstStyle/>
          <a:p>
            <a:r>
              <a:rPr lang="tr-TR" altLang="tr-TR" sz="2400" b="1">
                <a:solidFill>
                  <a:srgbClr val="FFC000"/>
                </a:solidFill>
                <a:latin typeface="Calibri" pitchFamily="34" charset="0"/>
                <a:cs typeface="Times New Roman" pitchFamily="18" charset="0"/>
              </a:rPr>
              <a:t>Uyuşturucu </a:t>
            </a:r>
          </a:p>
        </p:txBody>
      </p:sp>
      <p:sp>
        <p:nvSpPr>
          <p:cNvPr id="87049" name="Dikdörtgen 5"/>
          <p:cNvSpPr>
            <a:spLocks noChangeArrowheads="1"/>
          </p:cNvSpPr>
          <p:nvPr/>
        </p:nvSpPr>
        <p:spPr bwMode="auto">
          <a:xfrm>
            <a:off x="0" y="1519238"/>
            <a:ext cx="12192000" cy="3438525"/>
          </a:xfrm>
          <a:prstGeom prst="rect">
            <a:avLst/>
          </a:prstGeom>
          <a:noFill/>
          <a:ln w="9525">
            <a:noFill/>
            <a:miter lim="800000"/>
            <a:headEnd/>
            <a:tailEnd/>
          </a:ln>
        </p:spPr>
        <p:txBody>
          <a:bodyPr>
            <a:spAutoFit/>
          </a:bodyPr>
          <a:lstStyle/>
          <a:p>
            <a:pPr algn="just">
              <a:spcAft>
                <a:spcPts val="1200"/>
              </a:spcAft>
            </a:pPr>
            <a:r>
              <a:rPr lang="tr-TR" sz="1900">
                <a:solidFill>
                  <a:schemeClr val="bg1"/>
                </a:solidFill>
                <a:latin typeface="Calibri" pitchFamily="34" charset="0"/>
              </a:rPr>
              <a:t>Açık Kapı sistemi mevcut yapısıyla </a:t>
            </a:r>
            <a:r>
              <a:rPr lang="tr-TR" sz="1900" b="1" u="sng">
                <a:solidFill>
                  <a:srgbClr val="FFC000"/>
                </a:solidFill>
                <a:latin typeface="Calibri" pitchFamily="34" charset="0"/>
              </a:rPr>
              <a:t>esnek, uyarlanabilir ve güncellenebilir </a:t>
            </a:r>
            <a:r>
              <a:rPr lang="tr-TR" sz="1900">
                <a:solidFill>
                  <a:schemeClr val="bg1"/>
                </a:solidFill>
                <a:latin typeface="Calibri" pitchFamily="34" charset="0"/>
              </a:rPr>
              <a:t>özellikte olup günün koşulları ve hissedilen ihtiyaçlar temelinde eklenecek yeni modüllerle zenginleştirilebilir bir niteliğe sahiptir. </a:t>
            </a:r>
          </a:p>
          <a:p>
            <a:pPr algn="just">
              <a:spcAft>
                <a:spcPts val="1200"/>
              </a:spcAft>
            </a:pPr>
            <a:r>
              <a:rPr lang="tr-TR" sz="1900">
                <a:solidFill>
                  <a:schemeClr val="bg1"/>
                </a:solidFill>
                <a:latin typeface="Calibri" pitchFamily="34" charset="0"/>
              </a:rPr>
              <a:t>Bu kapsamda Sayın Bakanımızın doğrudan vermiş olduğu talimatla il bazında uyuşturucu ile mücadele çalışmaları çerçevesinde yapılan işlemlere ilişkin veriler de Açık Kapı raporlama sistemine girilerek analiz edilebilir hale getirilmektedir.</a:t>
            </a:r>
          </a:p>
          <a:p>
            <a:pPr algn="just">
              <a:spcAft>
                <a:spcPts val="1200"/>
              </a:spcAft>
            </a:pPr>
            <a:r>
              <a:rPr lang="tr-TR" sz="1900">
                <a:solidFill>
                  <a:schemeClr val="bg1"/>
                </a:solidFill>
                <a:latin typeface="Calibri" pitchFamily="34" charset="0"/>
              </a:rPr>
              <a:t>Uyuşturucu ile mücadele kapsamında il düzeyinde yürütülen çalışmalar ve bunlara yönelik gerek Açık Kapı birimine yapılan başvurulardan gelen bilgiler gerekse kolluk birimlerinden alınarak Açık Kapı birimi personelince işlenen </a:t>
            </a:r>
            <a:r>
              <a:rPr lang="tr-TR" sz="1900" b="1" u="sng">
                <a:solidFill>
                  <a:srgbClr val="FFC000"/>
                </a:solidFill>
                <a:latin typeface="Calibri" pitchFamily="34" charset="0"/>
              </a:rPr>
              <a:t>bilgi ve veriler günlük olarak Sayın Bakana arz edilmektedir. </a:t>
            </a:r>
            <a:endParaRPr lang="tr-TR" sz="1900" b="1">
              <a:solidFill>
                <a:srgbClr val="FFC000"/>
              </a:solidFill>
              <a:latin typeface="Calibri" pitchFamily="34" charset="0"/>
            </a:endParaRPr>
          </a:p>
          <a:p>
            <a:pPr algn="ctr">
              <a:spcAft>
                <a:spcPts val="1200"/>
              </a:spcAft>
            </a:pPr>
            <a:r>
              <a:rPr lang="tr-TR" sz="1900" b="1">
                <a:solidFill>
                  <a:schemeClr val="bg1"/>
                </a:solidFill>
                <a:latin typeface="Calibri" pitchFamily="34" charset="0"/>
              </a:rPr>
              <a:t>Bu itibarla konunun hassasiyetle takip edilmesi ve gerekli veri girişlerinin titizlikle yapılması büyük önem arz etmektedir.</a:t>
            </a:r>
          </a:p>
        </p:txBody>
      </p:sp>
      <p:sp>
        <p:nvSpPr>
          <p:cNvPr id="19"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87051"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364A4F82-41F9-406B-8994-55F8A203C5C3}" type="slidenum">
              <a:rPr lang="tr-TR" altLang="tr-TR">
                <a:solidFill>
                  <a:schemeClr val="bg1"/>
                </a:solidFill>
                <a:cs typeface="Arial" charset="0"/>
              </a:rPr>
              <a:pPr algn="ctr" fontAlgn="base">
                <a:spcBef>
                  <a:spcPct val="0"/>
                </a:spcBef>
                <a:spcAft>
                  <a:spcPct val="0"/>
                </a:spcAft>
              </a:pPr>
              <a:t>33</a:t>
            </a:fld>
            <a:endParaRPr lang="tr-TR" altLang="tr-TR">
              <a:solidFill>
                <a:schemeClr val="bg1"/>
              </a:solidFill>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Resim 15"/>
          <p:cNvPicPr>
            <a:picLocks noChangeAspect="1"/>
          </p:cNvPicPr>
          <p:nvPr/>
        </p:nvPicPr>
        <p:blipFill>
          <a:blip r:embed="rId3"/>
          <a:srcRect t="-305" b="325"/>
          <a:stretch>
            <a:fillRect/>
          </a:stretch>
        </p:blipFill>
        <p:spPr bwMode="auto">
          <a:xfrm>
            <a:off x="0" y="990600"/>
            <a:ext cx="12192000" cy="5867400"/>
          </a:xfrm>
          <a:prstGeom prst="rect">
            <a:avLst/>
          </a:prstGeom>
          <a:noFill/>
          <a:ln w="9525">
            <a:noFill/>
            <a:miter lim="800000"/>
            <a:headEnd/>
            <a:tailEnd/>
          </a:ln>
        </p:spPr>
      </p:pic>
      <p:sp>
        <p:nvSpPr>
          <p:cNvPr id="17" name="Dikdörtgen 16"/>
          <p:cNvSpPr/>
          <p:nvPr/>
        </p:nvSpPr>
        <p:spPr>
          <a:xfrm>
            <a:off x="4429125" y="1011238"/>
            <a:ext cx="7762875" cy="5846762"/>
          </a:xfrm>
          <a:prstGeom prst="rect">
            <a:avLst/>
          </a:prstGeom>
          <a:gradFill flip="none" rotWithShape="1">
            <a:gsLst>
              <a:gs pos="0">
                <a:schemeClr val="accent1">
                  <a:alpha val="0"/>
                  <a:lumMod val="0"/>
                  <a:lumOff val="100000"/>
                </a:schemeClr>
              </a:gs>
              <a:gs pos="42000">
                <a:srgbClr val="070707">
                  <a:alpha val="4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89092" name="Picture 5"/>
          <p:cNvPicPr>
            <a:picLocks noChangeAspect="1" noChangeArrowheads="1"/>
          </p:cNvPicPr>
          <p:nvPr/>
        </p:nvPicPr>
        <p:blipFill>
          <a:blip r:embed="rId4">
            <a:lum contrast="18000"/>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89094" name="Metin kutusu 4"/>
          <p:cNvSpPr txBox="1">
            <a:spLocks noChangeArrowheads="1"/>
          </p:cNvSpPr>
          <p:nvPr/>
        </p:nvSpPr>
        <p:spPr bwMode="auto">
          <a:xfrm>
            <a:off x="534988" y="293688"/>
            <a:ext cx="9793287" cy="431800"/>
          </a:xfrm>
          <a:prstGeom prst="rect">
            <a:avLst/>
          </a:prstGeom>
          <a:noFill/>
          <a:ln w="9525">
            <a:noFill/>
            <a:miter lim="800000"/>
            <a:headEnd/>
            <a:tailEnd/>
          </a:ln>
        </p:spPr>
        <p:txBody>
          <a:bodyPr>
            <a:spAutoFit/>
          </a:bodyPr>
          <a:lstStyle/>
          <a:p>
            <a:r>
              <a:rPr lang="tr-TR" sz="2200" b="1">
                <a:solidFill>
                  <a:schemeClr val="bg1"/>
                </a:solidFill>
                <a:latin typeface="Calibri" pitchFamily="34" charset="0"/>
              </a:rPr>
              <a:t>UYUŞTURUCU İLE MÜCADELE BAŞVURULARI VE KOLLUK VERİ KAYIT SİSTEMİ </a:t>
            </a:r>
          </a:p>
        </p:txBody>
      </p:sp>
      <p:pic>
        <p:nvPicPr>
          <p:cNvPr id="89095" name="Resim 28"/>
          <p:cNvPicPr>
            <a:picLocks noChangeAspect="1" noChangeArrowheads="1"/>
          </p:cNvPicPr>
          <p:nvPr/>
        </p:nvPicPr>
        <p:blipFill>
          <a:blip r:embed="rId5">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9097" name="Dikdörtgen 15"/>
          <p:cNvSpPr>
            <a:spLocks noChangeArrowheads="1"/>
          </p:cNvSpPr>
          <p:nvPr/>
        </p:nvSpPr>
        <p:spPr bwMode="auto">
          <a:xfrm>
            <a:off x="6359525" y="3562350"/>
            <a:ext cx="5578475" cy="1200150"/>
          </a:xfrm>
          <a:prstGeom prst="rect">
            <a:avLst/>
          </a:prstGeom>
          <a:noFill/>
          <a:ln w="9525">
            <a:noFill/>
            <a:miter lim="800000"/>
            <a:headEnd/>
            <a:tailEnd/>
          </a:ln>
        </p:spPr>
        <p:txBody>
          <a:bodyPr>
            <a:spAutoFit/>
          </a:bodyPr>
          <a:lstStyle/>
          <a:p>
            <a:r>
              <a:rPr lang="tr-TR" altLang="tr-TR" sz="2400" b="1">
                <a:solidFill>
                  <a:srgbClr val="FFC000"/>
                </a:solidFill>
                <a:latin typeface="Calibri" pitchFamily="34" charset="0"/>
                <a:cs typeface="Times New Roman" pitchFamily="18" charset="0"/>
              </a:rPr>
              <a:t>Kolluk Birimlerden gelen uyuşturucu konusundaki verilerin sisteme günlük kaydedilmesi;</a:t>
            </a:r>
          </a:p>
        </p:txBody>
      </p:sp>
      <p:sp>
        <p:nvSpPr>
          <p:cNvPr id="89098" name="Dikdörtgen 5"/>
          <p:cNvSpPr>
            <a:spLocks noChangeArrowheads="1"/>
          </p:cNvSpPr>
          <p:nvPr/>
        </p:nvSpPr>
        <p:spPr bwMode="auto">
          <a:xfrm>
            <a:off x="6359525" y="4862513"/>
            <a:ext cx="4883150" cy="1036637"/>
          </a:xfrm>
          <a:prstGeom prst="rect">
            <a:avLst/>
          </a:prstGeom>
          <a:noFill/>
          <a:ln w="9525">
            <a:noFill/>
            <a:miter lim="800000"/>
            <a:headEnd/>
            <a:tailEnd/>
          </a:ln>
        </p:spPr>
        <p:txBody>
          <a:bodyPr>
            <a:spAutoFit/>
          </a:bodyPr>
          <a:lstStyle/>
          <a:p>
            <a:pPr>
              <a:spcAft>
                <a:spcPts val="1200"/>
              </a:spcAft>
            </a:pPr>
            <a:r>
              <a:rPr lang="tr-TR" sz="2000">
                <a:solidFill>
                  <a:schemeClr val="bg1"/>
                </a:solidFill>
                <a:latin typeface="Calibri" pitchFamily="34" charset="0"/>
              </a:rPr>
              <a:t>Emniyet, Jandarma ve Sahil Güvenlikten uyuşturucu konusunda günlük olarak alınan veriler sisteme </a:t>
            </a:r>
            <a:r>
              <a:rPr lang="tr-TR" sz="2200" b="1">
                <a:solidFill>
                  <a:schemeClr val="bg1"/>
                </a:solidFill>
                <a:latin typeface="Calibri" pitchFamily="34" charset="0"/>
              </a:rPr>
              <a:t>tek tek</a:t>
            </a:r>
            <a:r>
              <a:rPr lang="tr-TR" sz="2000">
                <a:solidFill>
                  <a:schemeClr val="bg1"/>
                </a:solidFill>
                <a:latin typeface="Calibri" pitchFamily="34" charset="0"/>
              </a:rPr>
              <a:t> kaydedilmelidir.</a:t>
            </a:r>
          </a:p>
        </p:txBody>
      </p:sp>
      <p:sp>
        <p:nvSpPr>
          <p:cNvPr id="19"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89100"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068625DC-FF94-4862-A1A7-5931674F9DF1}" type="slidenum">
              <a:rPr lang="tr-TR" altLang="tr-TR">
                <a:solidFill>
                  <a:schemeClr val="bg1"/>
                </a:solidFill>
                <a:cs typeface="Arial" charset="0"/>
              </a:rPr>
              <a:pPr algn="ctr" fontAlgn="base">
                <a:spcBef>
                  <a:spcPct val="0"/>
                </a:spcBef>
                <a:spcAft>
                  <a:spcPct val="0"/>
                </a:spcAft>
              </a:pPr>
              <a:t>34</a:t>
            </a:fld>
            <a:endParaRPr lang="tr-TR" altLang="tr-TR">
              <a:solidFill>
                <a:schemeClr val="bg1"/>
              </a:solidFill>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ayt Numarası Yer Tutucusu 3"/>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803071-E79B-4B4A-90C8-AD7E24D5F73F}" type="slidenum">
              <a:rPr lang="tr-TR" altLang="tr-TR">
                <a:solidFill>
                  <a:srgbClr val="898989"/>
                </a:solidFill>
                <a:cs typeface="Arial" charset="0"/>
              </a:rPr>
              <a:pPr fontAlgn="base">
                <a:spcBef>
                  <a:spcPct val="0"/>
                </a:spcBef>
                <a:spcAft>
                  <a:spcPct val="0"/>
                </a:spcAft>
              </a:pPr>
              <a:t>35</a:t>
            </a:fld>
            <a:endParaRPr lang="tr-TR" altLang="tr-TR">
              <a:solidFill>
                <a:srgbClr val="898989"/>
              </a:solidFill>
              <a:cs typeface="Arial" charset="0"/>
            </a:endParaRPr>
          </a:p>
        </p:txBody>
      </p:sp>
      <p:pic>
        <p:nvPicPr>
          <p:cNvPr id="91138" name="Resim 5"/>
          <p:cNvPicPr>
            <a:picLocks noChangeAspect="1" noChangeArrowheads="1"/>
          </p:cNvPicPr>
          <p:nvPr/>
        </p:nvPicPr>
        <p:blipFill>
          <a:blip r:embed="rId2"/>
          <a:srcRect/>
          <a:stretch>
            <a:fillRect/>
          </a:stretch>
        </p:blipFill>
        <p:spPr bwMode="auto">
          <a:xfrm>
            <a:off x="1014413" y="0"/>
            <a:ext cx="11191875" cy="6858000"/>
          </a:xfrm>
          <a:prstGeom prst="rect">
            <a:avLst/>
          </a:prstGeom>
          <a:noFill/>
          <a:ln w="9525">
            <a:noFill/>
            <a:miter lim="800000"/>
            <a:headEnd/>
            <a:tailEnd/>
          </a:ln>
        </p:spPr>
      </p:pic>
      <p:pic>
        <p:nvPicPr>
          <p:cNvPr id="91139" name="Resim 28"/>
          <p:cNvPicPr>
            <a:picLocks noChangeAspect="1" noChangeArrowheads="1"/>
          </p:cNvPicPr>
          <p:nvPr/>
        </p:nvPicPr>
        <p:blipFill>
          <a:blip r:embed="rId3"/>
          <a:srcRect/>
          <a:stretch>
            <a:fillRect/>
          </a:stretch>
        </p:blipFill>
        <p:spPr bwMode="auto">
          <a:xfrm>
            <a:off x="3605213" y="3314700"/>
            <a:ext cx="874712" cy="1049338"/>
          </a:xfrm>
          <a:prstGeom prst="rect">
            <a:avLst/>
          </a:prstGeom>
          <a:noFill/>
          <a:ln w="9525">
            <a:noFill/>
            <a:miter lim="800000"/>
            <a:headEnd/>
            <a:tailEnd/>
          </a:ln>
        </p:spPr>
      </p:pic>
      <p:pic>
        <p:nvPicPr>
          <p:cNvPr id="91140" name="Resim 8"/>
          <p:cNvPicPr>
            <a:picLocks noChangeAspect="1"/>
          </p:cNvPicPr>
          <p:nvPr/>
        </p:nvPicPr>
        <p:blipFill>
          <a:blip r:embed="rId4"/>
          <a:srcRect/>
          <a:stretch>
            <a:fillRect/>
          </a:stretch>
        </p:blipFill>
        <p:spPr bwMode="auto">
          <a:xfrm>
            <a:off x="2212975" y="3314700"/>
            <a:ext cx="962025" cy="96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19460"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19462"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9465"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366C13F4-88D0-4B85-AC0C-2D3978AAFA17}" type="slidenum">
              <a:rPr lang="tr-TR" altLang="tr-TR">
                <a:solidFill>
                  <a:schemeClr val="bg1"/>
                </a:solidFill>
                <a:cs typeface="Arial" charset="0"/>
              </a:rPr>
              <a:pPr algn="ctr" fontAlgn="base">
                <a:spcBef>
                  <a:spcPct val="0"/>
                </a:spcBef>
                <a:spcAft>
                  <a:spcPct val="0"/>
                </a:spcAft>
              </a:pPr>
              <a:t>4</a:t>
            </a:fld>
            <a:endParaRPr lang="tr-TR" altLang="tr-TR">
              <a:solidFill>
                <a:schemeClr val="bg1"/>
              </a:solidFill>
              <a:cs typeface="Arial" charset="0"/>
            </a:endParaRPr>
          </a:p>
        </p:txBody>
      </p:sp>
      <p:pic>
        <p:nvPicPr>
          <p:cNvPr id="19466" name="Resim 17"/>
          <p:cNvPicPr>
            <a:picLocks noChangeAspect="1"/>
          </p:cNvPicPr>
          <p:nvPr/>
        </p:nvPicPr>
        <p:blipFill>
          <a:blip r:embed="rId5"/>
          <a:srcRect b="15686"/>
          <a:stretch>
            <a:fillRect/>
          </a:stretch>
        </p:blipFill>
        <p:spPr bwMode="auto">
          <a:xfrm>
            <a:off x="5741988" y="179388"/>
            <a:ext cx="5281612" cy="6678612"/>
          </a:xfrm>
          <a:prstGeom prst="rect">
            <a:avLst/>
          </a:prstGeom>
          <a:noFill/>
          <a:ln w="9525">
            <a:noFill/>
            <a:miter lim="800000"/>
            <a:headEnd/>
            <a:tailEnd/>
          </a:ln>
        </p:spPr>
      </p:pic>
      <p:sp>
        <p:nvSpPr>
          <p:cNvPr id="19467" name="Dikdörtgen 5"/>
          <p:cNvSpPr>
            <a:spLocks noChangeArrowheads="1"/>
          </p:cNvSpPr>
          <p:nvPr/>
        </p:nvSpPr>
        <p:spPr bwMode="auto">
          <a:xfrm>
            <a:off x="1108075" y="2312988"/>
            <a:ext cx="5068888" cy="2679700"/>
          </a:xfrm>
          <a:prstGeom prst="rect">
            <a:avLst/>
          </a:prstGeom>
          <a:noFill/>
          <a:ln w="9525">
            <a:noFill/>
            <a:miter lim="800000"/>
            <a:headEnd/>
            <a:tailEnd/>
          </a:ln>
        </p:spPr>
        <p:txBody>
          <a:bodyPr>
            <a:spAutoFit/>
          </a:bodyPr>
          <a:lstStyle/>
          <a:p>
            <a:pPr algn="ctr">
              <a:spcAft>
                <a:spcPts val="1200"/>
              </a:spcAft>
            </a:pPr>
            <a:r>
              <a:rPr lang="tr-TR" sz="2400" b="1">
                <a:latin typeface="Calibri" pitchFamily="34" charset="0"/>
                <a:cs typeface="Times New Roman" pitchFamily="18" charset="0"/>
              </a:rPr>
              <a:t>Açık Kapı Projesi hayata geçirilmiş ve bürolarımızdaki görevlilerimiz Valiliklerde ve Kaymakamlılarda vatandaşımızın aradıkları tanıdık yüzler haline gelmiştir.</a:t>
            </a:r>
          </a:p>
          <a:p>
            <a:pPr algn="ctr">
              <a:spcAft>
                <a:spcPts val="1200"/>
              </a:spcAft>
            </a:pPr>
            <a:endParaRPr lang="tr-TR" sz="4000">
              <a:solidFill>
                <a:schemeClr val="bg1"/>
              </a:solidFill>
              <a:latin typeface="Calibri" pitchFamily="34" charset="0"/>
              <a:cs typeface="Times New Roman" pitchFamily="18" charset="0"/>
            </a:endParaRPr>
          </a:p>
        </p:txBody>
      </p:sp>
      <p:pic>
        <p:nvPicPr>
          <p:cNvPr id="19468" name="Resim 22"/>
          <p:cNvPicPr>
            <a:picLocks noChangeAspect="1"/>
          </p:cNvPicPr>
          <p:nvPr/>
        </p:nvPicPr>
        <p:blipFill>
          <a:blip r:embed="rId6"/>
          <a:srcRect/>
          <a:stretch>
            <a:fillRect/>
          </a:stretch>
        </p:blipFill>
        <p:spPr bwMode="auto">
          <a:xfrm>
            <a:off x="10371138" y="3414713"/>
            <a:ext cx="962025" cy="874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21508"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21510"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1513"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45C25109-7B31-4F83-AA56-C1D8B47675EA}" type="slidenum">
              <a:rPr lang="tr-TR" altLang="tr-TR">
                <a:solidFill>
                  <a:schemeClr val="bg1"/>
                </a:solidFill>
                <a:cs typeface="Arial" charset="0"/>
              </a:rPr>
              <a:pPr algn="ctr" fontAlgn="base">
                <a:spcBef>
                  <a:spcPct val="0"/>
                </a:spcBef>
                <a:spcAft>
                  <a:spcPct val="0"/>
                </a:spcAft>
              </a:pPr>
              <a:t>5</a:t>
            </a:fld>
            <a:endParaRPr lang="tr-TR" altLang="tr-TR">
              <a:solidFill>
                <a:schemeClr val="bg1"/>
              </a:solidFill>
              <a:cs typeface="Arial" charset="0"/>
            </a:endParaRPr>
          </a:p>
        </p:txBody>
      </p:sp>
      <p:sp>
        <p:nvSpPr>
          <p:cNvPr id="21514" name="Dikdörtgen 15"/>
          <p:cNvSpPr>
            <a:spLocks noChangeArrowheads="1"/>
          </p:cNvSpPr>
          <p:nvPr/>
        </p:nvSpPr>
        <p:spPr bwMode="auto">
          <a:xfrm>
            <a:off x="1770063" y="1209675"/>
            <a:ext cx="889000" cy="460375"/>
          </a:xfrm>
          <a:prstGeom prst="rect">
            <a:avLst/>
          </a:prstGeom>
          <a:noFill/>
          <a:ln w="9525">
            <a:noFill/>
            <a:miter lim="800000"/>
            <a:headEnd/>
            <a:tailEnd/>
          </a:ln>
        </p:spPr>
        <p:txBody>
          <a:bodyPr wrap="none">
            <a:spAutoFit/>
          </a:bodyPr>
          <a:lstStyle/>
          <a:p>
            <a:r>
              <a:rPr lang="tr-TR" altLang="tr-TR" sz="2400" b="1">
                <a:solidFill>
                  <a:schemeClr val="bg1"/>
                </a:solidFill>
                <a:latin typeface="Calibri" pitchFamily="34" charset="0"/>
                <a:cs typeface="Times New Roman" pitchFamily="18" charset="0"/>
              </a:rPr>
              <a:t>xxxxx</a:t>
            </a:r>
          </a:p>
        </p:txBody>
      </p:sp>
      <p:sp>
        <p:nvSpPr>
          <p:cNvPr id="21515" name="object 6"/>
          <p:cNvSpPr>
            <a:spLocks noChangeArrowheads="1"/>
          </p:cNvSpPr>
          <p:nvPr/>
        </p:nvSpPr>
        <p:spPr bwMode="auto">
          <a:xfrm>
            <a:off x="5262563" y="954088"/>
            <a:ext cx="6675437" cy="5440362"/>
          </a:xfrm>
          <a:prstGeom prst="rect">
            <a:avLst/>
          </a:prstGeom>
          <a:blipFill dpi="0" rotWithShape="1">
            <a:blip r:embed="rId5"/>
            <a:srcRect/>
            <a:stretch>
              <a:fillRect/>
            </a:stretch>
          </a:blipFill>
          <a:ln w="9525">
            <a:noFill/>
            <a:miter lim="800000"/>
            <a:headEnd/>
            <a:tailEnd/>
          </a:ln>
        </p:spPr>
        <p:txBody>
          <a:bodyPr lIns="0" tIns="0" rIns="0" bIns="0"/>
          <a:lstStyle/>
          <a:p>
            <a:endParaRPr lang="tr-TR">
              <a:latin typeface="Calibri" pitchFamily="34" charset="0"/>
            </a:endParaRPr>
          </a:p>
        </p:txBody>
      </p:sp>
      <p:grpSp>
        <p:nvGrpSpPr>
          <p:cNvPr id="21516" name="Grup 7"/>
          <p:cNvGrpSpPr>
            <a:grpSpLocks/>
          </p:cNvGrpSpPr>
          <p:nvPr/>
        </p:nvGrpSpPr>
        <p:grpSpPr bwMode="auto">
          <a:xfrm>
            <a:off x="130630" y="709613"/>
            <a:ext cx="5965370" cy="5965370"/>
            <a:chOff x="-1323084" y="-396601"/>
            <a:chExt cx="7419084" cy="7419084"/>
          </a:xfrm>
        </p:grpSpPr>
        <p:grpSp>
          <p:nvGrpSpPr>
            <p:cNvPr id="21517" name="Grup 6"/>
            <p:cNvGrpSpPr>
              <a:grpSpLocks/>
            </p:cNvGrpSpPr>
            <p:nvPr/>
          </p:nvGrpSpPr>
          <p:grpSpPr bwMode="auto">
            <a:xfrm>
              <a:off x="-1323084" y="-396601"/>
              <a:ext cx="7419084" cy="7419084"/>
              <a:chOff x="2889692" y="100341"/>
              <a:chExt cx="6324600" cy="6324600"/>
            </a:xfrm>
          </p:grpSpPr>
          <p:sp>
            <p:nvSpPr>
              <p:cNvPr id="17" name="Oval 16"/>
              <p:cNvSpPr/>
              <p:nvPr/>
            </p:nvSpPr>
            <p:spPr>
              <a:xfrm>
                <a:off x="2889692" y="100341"/>
                <a:ext cx="6324600" cy="63246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8" name="Oval 17"/>
              <p:cNvSpPr/>
              <p:nvPr/>
            </p:nvSpPr>
            <p:spPr>
              <a:xfrm>
                <a:off x="3813607" y="1024256"/>
                <a:ext cx="4476771" cy="447677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pSp>
        <p:sp>
          <p:nvSpPr>
            <p:cNvPr id="21518" name="Dikdörtgen 5"/>
            <p:cNvSpPr>
              <a:spLocks noChangeArrowheads="1"/>
            </p:cNvSpPr>
            <p:nvPr/>
          </p:nvSpPr>
          <p:spPr bwMode="auto">
            <a:xfrm>
              <a:off x="14967" y="1283666"/>
              <a:ext cx="4997235" cy="3942627"/>
            </a:xfrm>
            <a:prstGeom prst="rect">
              <a:avLst/>
            </a:prstGeom>
            <a:noFill/>
            <a:ln w="9525">
              <a:noFill/>
              <a:miter lim="800000"/>
              <a:headEnd/>
              <a:tailEnd/>
            </a:ln>
          </p:spPr>
          <p:txBody>
            <a:bodyPr wrap="square">
              <a:spAutoFit/>
            </a:bodyPr>
            <a:lstStyle/>
            <a:p>
              <a:pPr>
                <a:spcAft>
                  <a:spcPts val="1200"/>
                </a:spcAft>
              </a:pPr>
              <a:r>
                <a:rPr lang="tr-TR" sz="1900" b="1" dirty="0">
                  <a:solidFill>
                    <a:srgbClr val="FFC000"/>
                  </a:solidFill>
                  <a:latin typeface="Calibri" pitchFamily="34" charset="0"/>
                </a:rPr>
                <a:t>15 Aralık 2017 tarihinde birinci etap olarak 15 ilde faaliyete geçen Açık Kapı Büroları,</a:t>
              </a:r>
            </a:p>
            <a:p>
              <a:pPr>
                <a:spcAft>
                  <a:spcPts val="1200"/>
                </a:spcAft>
              </a:pPr>
              <a:r>
                <a:rPr lang="tr-TR" sz="1900" dirty="0">
                  <a:solidFill>
                    <a:schemeClr val="bg1"/>
                  </a:solidFill>
                  <a:latin typeface="Calibri" pitchFamily="34" charset="0"/>
                </a:rPr>
                <a:t>2018 yılı Haziran ayına kadar </a:t>
              </a:r>
              <a:r>
                <a:rPr lang="tr-TR" sz="1900" b="1" dirty="0">
                  <a:solidFill>
                    <a:schemeClr val="bg1"/>
                  </a:solidFill>
                  <a:latin typeface="Calibri" pitchFamily="34" charset="0"/>
                </a:rPr>
                <a:t>81 il ve 48 ilçe kaymakamlığında</a:t>
              </a:r>
              <a:r>
                <a:rPr lang="tr-TR" sz="1900" dirty="0">
                  <a:solidFill>
                    <a:schemeClr val="bg1"/>
                  </a:solidFill>
                  <a:latin typeface="Calibri" pitchFamily="34" charset="0"/>
                </a:rPr>
                <a:t> faaliyete geçmiştir. 2019 yılında ise </a:t>
              </a:r>
              <a:r>
                <a:rPr lang="tr-TR" sz="1900" b="1" dirty="0">
                  <a:solidFill>
                    <a:schemeClr val="bg1"/>
                  </a:solidFill>
                  <a:latin typeface="Calibri" pitchFamily="34" charset="0"/>
                </a:rPr>
                <a:t>112 ilçe</a:t>
              </a:r>
              <a:r>
                <a:rPr lang="tr-TR" sz="1900" dirty="0">
                  <a:solidFill>
                    <a:schemeClr val="bg1"/>
                  </a:solidFill>
                  <a:latin typeface="Calibri" pitchFamily="34" charset="0"/>
                </a:rPr>
                <a:t> kaymakamlığında daha Açık Kapı Büroları açılacak ve sizlerle birlikte çok daha büyük bir aile olarak yola devam edeceğiz.</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7" name="Rectangle 2">
            <a:extLst/>
          </p:cNvPr>
          <p:cNvSpPr/>
          <p:nvPr/>
        </p:nvSpPr>
        <p:spPr>
          <a:xfrm>
            <a:off x="846138" y="3468688"/>
            <a:ext cx="10507662" cy="2517775"/>
          </a:xfrm>
          <a:prstGeom prst="rect">
            <a:avLst/>
          </a:prstGeom>
          <a:gradFill>
            <a:gsLst>
              <a:gs pos="0">
                <a:srgbClr val="2A547A"/>
              </a:gs>
              <a:gs pos="100000">
                <a:srgbClr val="21C0D7"/>
              </a:gs>
            </a:gsLst>
            <a:lin ang="2700000" scaled="0"/>
          </a:gradFill>
          <a:ln w="12700" cap="flat" cmpd="sng" algn="ctr">
            <a:noFill/>
            <a:prstDash val="solid"/>
            <a:miter lim="800000"/>
          </a:ln>
          <a:effectLst>
            <a:outerShdw blurRad="1270000" sx="85000" sy="85000" algn="ctr" rotWithShape="0">
              <a:sysClr val="windowText" lastClr="000000">
                <a:lumMod val="95000"/>
                <a:lumOff val="5000"/>
                <a:alpha val="40000"/>
              </a:sysClr>
            </a:outerShdw>
          </a:effectLst>
        </p:spPr>
        <p:txBody>
          <a:bodyPr anchor="ctr"/>
          <a:lstStyle/>
          <a:p>
            <a:pPr algn="ctr" defTabSz="457200" fontAlgn="auto">
              <a:spcBef>
                <a:spcPts val="0"/>
              </a:spcBef>
              <a:spcAft>
                <a:spcPts val="0"/>
              </a:spcAft>
              <a:defRPr/>
            </a:pPr>
            <a:endParaRPr lang="id-ID" sz="1350" kern="0">
              <a:solidFill>
                <a:prstClr val="white"/>
              </a:solidFill>
              <a:latin typeface="Calibri" panose="020F0502020204030204"/>
              <a:cs typeface="+mn-cs"/>
            </a:endParaRPr>
          </a:p>
        </p:txBody>
      </p:sp>
      <p:sp>
        <p:nvSpPr>
          <p:cNvPr id="19" name="Line 6"/>
          <p:cNvSpPr>
            <a:spLocks noChangeShapeType="1"/>
          </p:cNvSpPr>
          <p:nvPr/>
        </p:nvSpPr>
        <p:spPr bwMode="auto">
          <a:xfrm>
            <a:off x="6165850" y="3435350"/>
            <a:ext cx="0" cy="2562225"/>
          </a:xfrm>
          <a:prstGeom prst="line">
            <a:avLst/>
          </a:prstGeom>
          <a:noFill/>
          <a:ln w="25400">
            <a:solidFill>
              <a:schemeClr val="bg1"/>
            </a:solidFill>
            <a:miter lim="800000"/>
            <a:headEnd/>
            <a:tailEnd/>
          </a:ln>
        </p:spPr>
        <p:txBody>
          <a:bodyPr lIns="0" tIns="0" rIns="0" bIns="0"/>
          <a:lstStyle/>
          <a:p>
            <a:endParaRPr lang="tr-TR"/>
          </a:p>
        </p:txBody>
      </p:sp>
      <p:sp>
        <p:nvSpPr>
          <p:cNvPr id="20" name="AutoShape 62"/>
          <p:cNvSpPr>
            <a:spLocks/>
          </p:cNvSpPr>
          <p:nvPr/>
        </p:nvSpPr>
        <p:spPr bwMode="auto">
          <a:xfrm>
            <a:off x="1620838" y="4168775"/>
            <a:ext cx="1058862" cy="1058863"/>
          </a:xfrm>
          <a:custGeom>
            <a:avLst/>
            <a:gdLst>
              <a:gd name="T0" fmla="*/ 0 w 21403"/>
              <a:gd name="T1" fmla="*/ 0 h 21404"/>
              <a:gd name="T2" fmla="*/ 21403 w 21403"/>
              <a:gd name="T3" fmla="*/ 21404 h 21404"/>
            </a:gdLst>
            <a:ahLst/>
            <a:cxnLst>
              <a:cxn ang="0">
                <a:pos x="16052" y="10081"/>
              </a:cxn>
              <a:cxn ang="0">
                <a:pos x="16052" y="18729"/>
              </a:cxn>
              <a:cxn ang="0">
                <a:pos x="2676" y="18729"/>
              </a:cxn>
              <a:cxn ang="0">
                <a:pos x="2676" y="5351"/>
              </a:cxn>
              <a:cxn ang="0">
                <a:pos x="11323" y="5351"/>
              </a:cxn>
              <a:cxn ang="0">
                <a:pos x="13998" y="2675"/>
              </a:cxn>
              <a:cxn ang="0">
                <a:pos x="0" y="2675"/>
              </a:cxn>
              <a:cxn ang="0">
                <a:pos x="0" y="21404"/>
              </a:cxn>
              <a:cxn ang="0">
                <a:pos x="18728" y="21404"/>
              </a:cxn>
              <a:cxn ang="0">
                <a:pos x="18728" y="7406"/>
              </a:cxn>
              <a:cxn ang="0">
                <a:pos x="16052" y="10081"/>
              </a:cxn>
              <a:cxn ang="0">
                <a:pos x="6627" y="11939"/>
              </a:cxn>
              <a:cxn ang="0">
                <a:pos x="5682" y="15723"/>
              </a:cxn>
              <a:cxn ang="0">
                <a:pos x="9465" y="14777"/>
              </a:cxn>
              <a:cxn ang="0">
                <a:pos x="18924" y="5318"/>
              </a:cxn>
              <a:cxn ang="0">
                <a:pos x="16085" y="2479"/>
              </a:cxn>
              <a:cxn ang="0">
                <a:pos x="6627" y="11939"/>
              </a:cxn>
              <a:cxn ang="0">
                <a:pos x="20816" y="587"/>
              </a:cxn>
              <a:cxn ang="0">
                <a:pos x="20816" y="3426"/>
              </a:cxn>
              <a:cxn ang="0">
                <a:pos x="19870" y="4372"/>
              </a:cxn>
              <a:cxn ang="0">
                <a:pos x="17031" y="1533"/>
              </a:cxn>
              <a:cxn ang="0">
                <a:pos x="17977" y="587"/>
              </a:cxn>
              <a:cxn ang="0">
                <a:pos x="20816" y="587"/>
              </a:cxn>
              <a:cxn ang="0">
                <a:pos x="20816" y="587"/>
              </a:cxn>
              <a:cxn ang="0">
                <a:pos x="20816" y="587"/>
              </a:cxn>
            </a:cxnLst>
            <a:rect l="T0" t="T1" r="T2" b="T3"/>
            <a:pathLst>
              <a:path w="21403" h="21404">
                <a:moveTo>
                  <a:pt x="16052" y="10081"/>
                </a:moveTo>
                <a:lnTo>
                  <a:pt x="16052" y="18729"/>
                </a:lnTo>
                <a:lnTo>
                  <a:pt x="2676" y="18729"/>
                </a:lnTo>
                <a:lnTo>
                  <a:pt x="2676" y="5351"/>
                </a:lnTo>
                <a:lnTo>
                  <a:pt x="11323" y="5351"/>
                </a:lnTo>
                <a:lnTo>
                  <a:pt x="13998" y="2675"/>
                </a:lnTo>
                <a:lnTo>
                  <a:pt x="0" y="2675"/>
                </a:lnTo>
                <a:lnTo>
                  <a:pt x="0" y="21404"/>
                </a:lnTo>
                <a:lnTo>
                  <a:pt x="18728" y="21404"/>
                </a:lnTo>
                <a:lnTo>
                  <a:pt x="18728" y="7406"/>
                </a:lnTo>
                <a:cubicBezTo>
                  <a:pt x="18728" y="7406"/>
                  <a:pt x="16052" y="10081"/>
                  <a:pt x="16052" y="10081"/>
                </a:cubicBezTo>
                <a:close/>
                <a:moveTo>
                  <a:pt x="6627" y="11939"/>
                </a:moveTo>
                <a:lnTo>
                  <a:pt x="5682" y="15723"/>
                </a:lnTo>
                <a:lnTo>
                  <a:pt x="9465" y="14777"/>
                </a:lnTo>
                <a:lnTo>
                  <a:pt x="18924" y="5318"/>
                </a:lnTo>
                <a:lnTo>
                  <a:pt x="16085" y="2479"/>
                </a:lnTo>
                <a:cubicBezTo>
                  <a:pt x="16085" y="2479"/>
                  <a:pt x="6627" y="11939"/>
                  <a:pt x="6627" y="11939"/>
                </a:cubicBezTo>
                <a:close/>
                <a:moveTo>
                  <a:pt x="20816" y="587"/>
                </a:moveTo>
                <a:cubicBezTo>
                  <a:pt x="21600" y="1371"/>
                  <a:pt x="21598" y="2642"/>
                  <a:pt x="20816" y="3426"/>
                </a:cubicBezTo>
                <a:lnTo>
                  <a:pt x="19870" y="4372"/>
                </a:lnTo>
                <a:lnTo>
                  <a:pt x="17031" y="1533"/>
                </a:lnTo>
                <a:lnTo>
                  <a:pt x="17977" y="587"/>
                </a:lnTo>
                <a:cubicBezTo>
                  <a:pt x="18761" y="-195"/>
                  <a:pt x="20032" y="-196"/>
                  <a:pt x="20816" y="587"/>
                </a:cubicBezTo>
                <a:cubicBezTo>
                  <a:pt x="20816" y="587"/>
                  <a:pt x="20816" y="587"/>
                  <a:pt x="20816" y="587"/>
                </a:cubicBezTo>
                <a:close/>
                <a:moveTo>
                  <a:pt x="20816" y="587"/>
                </a:moveTo>
              </a:path>
            </a:pathLst>
          </a:custGeom>
          <a:solidFill>
            <a:srgbClr val="FFFFFF"/>
          </a:solidFill>
          <a:ln w="9525">
            <a:noFill/>
            <a:round/>
            <a:headEnd/>
            <a:tailEnd/>
          </a:ln>
        </p:spPr>
        <p:txBody>
          <a:bodyPr lIns="0" tIns="0" rIns="0" bIns="0"/>
          <a:lstStyle/>
          <a:p>
            <a:endParaRPr lang="tr-TR"/>
          </a:p>
        </p:txBody>
      </p:sp>
      <p:pic>
        <p:nvPicPr>
          <p:cNvPr id="23558" name="Resim Yer Tutucusu 8"/>
          <p:cNvPicPr>
            <a:picLocks noChangeAspect="1"/>
          </p:cNvPicPr>
          <p:nvPr/>
        </p:nvPicPr>
        <p:blipFill>
          <a:blip r:embed="rId3"/>
          <a:srcRect t="28877" b="28877"/>
          <a:stretch>
            <a:fillRect/>
          </a:stretch>
        </p:blipFill>
        <p:spPr bwMode="auto">
          <a:xfrm>
            <a:off x="0" y="0"/>
            <a:ext cx="12192000" cy="3433763"/>
          </a:xfrm>
          <a:prstGeom prst="rect">
            <a:avLst/>
          </a:prstGeom>
          <a:noFill/>
          <a:ln w="9525">
            <a:noFill/>
            <a:miter lim="800000"/>
            <a:headEnd/>
            <a:tailEnd/>
          </a:ln>
        </p:spPr>
      </p:pic>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23560" name="Picture 5"/>
          <p:cNvPicPr>
            <a:picLocks noChangeAspect="1" noChangeArrowheads="1"/>
          </p:cNvPicPr>
          <p:nvPr/>
        </p:nvPicPr>
        <p:blipFill>
          <a:blip r:embed="rId4">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23561" name="Metin kutusu 4"/>
          <p:cNvSpPr txBox="1">
            <a:spLocks noChangeArrowheads="1"/>
          </p:cNvSpPr>
          <p:nvPr/>
        </p:nvSpPr>
        <p:spPr bwMode="auto">
          <a:xfrm>
            <a:off x="2913063" y="3757613"/>
            <a:ext cx="3021012" cy="1938337"/>
          </a:xfrm>
          <a:prstGeom prst="rect">
            <a:avLst/>
          </a:prstGeom>
          <a:noFill/>
          <a:ln w="9525">
            <a:noFill/>
            <a:miter lim="800000"/>
            <a:headEnd/>
            <a:tailEnd/>
          </a:ln>
        </p:spPr>
        <p:txBody>
          <a:bodyPr>
            <a:spAutoFit/>
          </a:bodyPr>
          <a:lstStyle/>
          <a:p>
            <a:r>
              <a:rPr lang="tr-TR" sz="3000" b="1">
                <a:solidFill>
                  <a:schemeClr val="bg1"/>
                </a:solidFill>
                <a:latin typeface="Calibri" pitchFamily="34" charset="0"/>
              </a:rPr>
              <a:t>AÇIK KAPI BAŞVURULARINA İLİŞKİN GENEL ANALİZ</a:t>
            </a:r>
          </a:p>
        </p:txBody>
      </p:sp>
      <p:pic>
        <p:nvPicPr>
          <p:cNvPr id="23562" name="Resim 28"/>
          <p:cNvPicPr>
            <a:picLocks noChangeAspect="1" noChangeArrowheads="1"/>
          </p:cNvPicPr>
          <p:nvPr/>
        </p:nvPicPr>
        <p:blipFill>
          <a:blip r:embed="rId5">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3565"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02461C71-60DF-48CD-8EFA-64B140CDE9B9}" type="slidenum">
              <a:rPr lang="tr-TR" altLang="tr-TR">
                <a:solidFill>
                  <a:schemeClr val="bg1"/>
                </a:solidFill>
                <a:cs typeface="Arial" charset="0"/>
              </a:rPr>
              <a:pPr algn="ctr" fontAlgn="base">
                <a:spcBef>
                  <a:spcPct val="0"/>
                </a:spcBef>
                <a:spcAft>
                  <a:spcPct val="0"/>
                </a:spcAft>
              </a:pPr>
              <a:t>6</a:t>
            </a:fld>
            <a:endParaRPr lang="tr-TR" altLang="tr-TR">
              <a:solidFill>
                <a:schemeClr val="bg1"/>
              </a:solidFill>
              <a:cs typeface="Arial" charset="0"/>
            </a:endParaRPr>
          </a:p>
        </p:txBody>
      </p:sp>
      <p:sp>
        <p:nvSpPr>
          <p:cNvPr id="23566" name="Dikdörtgen 5"/>
          <p:cNvSpPr>
            <a:spLocks noChangeArrowheads="1"/>
          </p:cNvSpPr>
          <p:nvPr/>
        </p:nvSpPr>
        <p:spPr bwMode="auto">
          <a:xfrm>
            <a:off x="6704013" y="3892550"/>
            <a:ext cx="4306887" cy="1446550"/>
          </a:xfrm>
          <a:prstGeom prst="rect">
            <a:avLst/>
          </a:prstGeom>
          <a:noFill/>
          <a:ln w="9525">
            <a:noFill/>
            <a:miter lim="800000"/>
            <a:headEnd/>
            <a:tailEnd/>
          </a:ln>
        </p:spPr>
        <p:txBody>
          <a:bodyPr>
            <a:spAutoFit/>
          </a:bodyPr>
          <a:lstStyle/>
          <a:p>
            <a:r>
              <a:rPr lang="tr-TR" sz="2200" dirty="0">
                <a:latin typeface="Calibri" pitchFamily="34" charset="0"/>
              </a:rPr>
              <a:t>Açık Kapı Bürolarına </a:t>
            </a:r>
            <a:r>
              <a:rPr lang="tr-TR" sz="2200" dirty="0" smtClean="0">
                <a:latin typeface="Calibri" pitchFamily="34" charset="0"/>
              </a:rPr>
              <a:t>18 Haziran </a:t>
            </a:r>
            <a:r>
              <a:rPr lang="tr-TR" sz="2200" dirty="0">
                <a:latin typeface="Calibri" pitchFamily="34" charset="0"/>
              </a:rPr>
              <a:t>2019 tarihine kadar toplam </a:t>
            </a:r>
            <a:r>
              <a:rPr lang="tr-TR" sz="2200" b="1" dirty="0" smtClean="0">
                <a:latin typeface="Calibri" pitchFamily="34" charset="0"/>
              </a:rPr>
              <a:t>136.663</a:t>
            </a:r>
            <a:r>
              <a:rPr lang="tr-TR" sz="2200" dirty="0" smtClean="0">
                <a:latin typeface="Calibri" pitchFamily="34" charset="0"/>
              </a:rPr>
              <a:t> </a:t>
            </a:r>
            <a:r>
              <a:rPr lang="tr-TR" sz="2200" dirty="0">
                <a:latin typeface="Calibri" pitchFamily="34" charset="0"/>
              </a:rPr>
              <a:t>başvuru yapılmış olup,  başvuruların </a:t>
            </a:r>
            <a:r>
              <a:rPr lang="tr-TR" sz="2200" b="1" dirty="0" smtClean="0">
                <a:latin typeface="Calibri" pitchFamily="34" charset="0"/>
              </a:rPr>
              <a:t>131.429</a:t>
            </a:r>
            <a:r>
              <a:rPr lang="tr-TR" sz="2200" dirty="0" smtClean="0">
                <a:latin typeface="Calibri" pitchFamily="34" charset="0"/>
              </a:rPr>
              <a:t>’u </a:t>
            </a:r>
            <a:r>
              <a:rPr lang="tr-TR" sz="2200" dirty="0">
                <a:latin typeface="Calibri" pitchFamily="34" charset="0"/>
              </a:rPr>
              <a:t>sonuçlandırılmıştır.</a:t>
            </a:r>
          </a:p>
        </p:txBody>
      </p:sp>
      <p:pic>
        <p:nvPicPr>
          <p:cNvPr id="23567" name="Resim 23"/>
          <p:cNvPicPr>
            <a:picLocks noChangeAspect="1"/>
          </p:cNvPicPr>
          <p:nvPr/>
        </p:nvPicPr>
        <p:blipFill>
          <a:blip r:embed="rId6">
            <a:grayscl/>
            <a:biLevel thresh="50000"/>
          </a:blip>
          <a:srcRect/>
          <a:stretch>
            <a:fillRect/>
          </a:stretch>
        </p:blipFill>
        <p:spPr bwMode="auto">
          <a:xfrm>
            <a:off x="10677525" y="2722563"/>
            <a:ext cx="676275" cy="615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down)">
                                      <p:cBhvr>
                                        <p:cTn id="12" dur="500"/>
                                        <p:tgtEl>
                                          <p:spTgt spid="20"/>
                                        </p:tgtEl>
                                      </p:cBhvr>
                                    </p:animEffect>
                                  </p:childTnLst>
                                </p:cTn>
                              </p:par>
                              <p:par>
                                <p:cTn id="13" presetID="2" presetClass="entr" presetSubtype="2" decel="10000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1+#ppt_w/2"/>
                                          </p:val>
                                        </p:tav>
                                        <p:tav tm="100000">
                                          <p:val>
                                            <p:strVal val="#ppt_x"/>
                                          </p:val>
                                        </p:tav>
                                      </p:tavLst>
                                    </p:anim>
                                    <p:anim calcmode="lin" valueType="num">
                                      <p:cBhvr additive="base">
                                        <p:cTn id="16"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8" name="Freeform 46">
            <a:extLst/>
          </p:cNvPr>
          <p:cNvSpPr>
            <a:spLocks/>
          </p:cNvSpPr>
          <p:nvPr/>
        </p:nvSpPr>
        <p:spPr bwMode="auto">
          <a:xfrm flipH="1">
            <a:off x="8143875" y="3394075"/>
            <a:ext cx="84138" cy="187325"/>
          </a:xfrm>
          <a:custGeom>
            <a:avLst/>
            <a:gdLst>
              <a:gd name="T0" fmla="*/ 147571 w 96"/>
              <a:gd name="T1" fmla="*/ 33734 h 168"/>
              <a:gd name="T2" fmla="*/ 46517 w 96"/>
              <a:gd name="T3" fmla="*/ 134938 h 168"/>
              <a:gd name="T4" fmla="*/ 149175 w 96"/>
              <a:gd name="T5" fmla="*/ 237747 h 168"/>
              <a:gd name="T6" fmla="*/ 149175 w 96"/>
              <a:gd name="T7" fmla="*/ 237747 h 168"/>
              <a:gd name="T8" fmla="*/ 153987 w 96"/>
              <a:gd name="T9" fmla="*/ 250598 h 168"/>
              <a:gd name="T10" fmla="*/ 134739 w 96"/>
              <a:gd name="T11" fmla="*/ 269875 h 168"/>
              <a:gd name="T12" fmla="*/ 121906 w 96"/>
              <a:gd name="T13" fmla="*/ 265056 h 168"/>
              <a:gd name="T14" fmla="*/ 121906 w 96"/>
              <a:gd name="T15" fmla="*/ 265056 h 168"/>
              <a:gd name="T16" fmla="*/ 6416 w 96"/>
              <a:gd name="T17" fmla="*/ 149395 h 168"/>
              <a:gd name="T18" fmla="*/ 6416 w 96"/>
              <a:gd name="T19" fmla="*/ 149395 h 168"/>
              <a:gd name="T20" fmla="*/ 0 w 96"/>
              <a:gd name="T21" fmla="*/ 134938 h 168"/>
              <a:gd name="T22" fmla="*/ 0 w 96"/>
              <a:gd name="T23" fmla="*/ 134938 h 168"/>
              <a:gd name="T24" fmla="*/ 0 w 96"/>
              <a:gd name="T25" fmla="*/ 134938 h 168"/>
              <a:gd name="T26" fmla="*/ 6416 w 96"/>
              <a:gd name="T27" fmla="*/ 120480 h 168"/>
              <a:gd name="T28" fmla="*/ 6416 w 96"/>
              <a:gd name="T29" fmla="*/ 120480 h 168"/>
              <a:gd name="T30" fmla="*/ 121906 w 96"/>
              <a:gd name="T31" fmla="*/ 4819 h 168"/>
              <a:gd name="T32" fmla="*/ 121906 w 96"/>
              <a:gd name="T33" fmla="*/ 4819 h 168"/>
              <a:gd name="T34" fmla="*/ 134739 w 96"/>
              <a:gd name="T35" fmla="*/ 0 h 168"/>
              <a:gd name="T36" fmla="*/ 153987 w 96"/>
              <a:gd name="T37" fmla="*/ 19277 h 168"/>
              <a:gd name="T38" fmla="*/ 147571 w 96"/>
              <a:gd name="T39" fmla="*/ 33734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68">
                <a:moveTo>
                  <a:pt x="92" y="21"/>
                </a:moveTo>
                <a:cubicBezTo>
                  <a:pt x="29" y="84"/>
                  <a:pt x="29" y="84"/>
                  <a:pt x="29" y="84"/>
                </a:cubicBezTo>
                <a:cubicBezTo>
                  <a:pt x="93" y="148"/>
                  <a:pt x="93" y="148"/>
                  <a:pt x="93" y="148"/>
                </a:cubicBezTo>
                <a:cubicBezTo>
                  <a:pt x="93" y="148"/>
                  <a:pt x="93" y="148"/>
                  <a:pt x="93" y="148"/>
                </a:cubicBezTo>
                <a:cubicBezTo>
                  <a:pt x="95" y="150"/>
                  <a:pt x="96" y="153"/>
                  <a:pt x="96" y="156"/>
                </a:cubicBezTo>
                <a:cubicBezTo>
                  <a:pt x="96" y="163"/>
                  <a:pt x="91" y="168"/>
                  <a:pt x="84" y="168"/>
                </a:cubicBezTo>
                <a:cubicBezTo>
                  <a:pt x="81" y="168"/>
                  <a:pt x="78" y="167"/>
                  <a:pt x="76" y="165"/>
                </a:cubicBezTo>
                <a:cubicBezTo>
                  <a:pt x="76" y="165"/>
                  <a:pt x="76" y="165"/>
                  <a:pt x="76" y="165"/>
                </a:cubicBezTo>
                <a:cubicBezTo>
                  <a:pt x="4" y="93"/>
                  <a:pt x="4" y="93"/>
                  <a:pt x="4" y="93"/>
                </a:cubicBezTo>
                <a:cubicBezTo>
                  <a:pt x="4" y="93"/>
                  <a:pt x="4" y="93"/>
                  <a:pt x="4" y="93"/>
                </a:cubicBezTo>
                <a:cubicBezTo>
                  <a:pt x="1" y="90"/>
                  <a:pt x="0" y="87"/>
                  <a:pt x="0" y="84"/>
                </a:cubicBezTo>
                <a:cubicBezTo>
                  <a:pt x="0" y="84"/>
                  <a:pt x="0" y="84"/>
                  <a:pt x="0" y="84"/>
                </a:cubicBezTo>
                <a:cubicBezTo>
                  <a:pt x="0" y="84"/>
                  <a:pt x="0" y="84"/>
                  <a:pt x="0" y="84"/>
                </a:cubicBezTo>
                <a:cubicBezTo>
                  <a:pt x="0" y="81"/>
                  <a:pt x="1" y="77"/>
                  <a:pt x="4" y="75"/>
                </a:cubicBezTo>
                <a:cubicBezTo>
                  <a:pt x="4" y="75"/>
                  <a:pt x="4" y="75"/>
                  <a:pt x="4" y="75"/>
                </a:cubicBezTo>
                <a:cubicBezTo>
                  <a:pt x="76" y="3"/>
                  <a:pt x="76" y="3"/>
                  <a:pt x="76" y="3"/>
                </a:cubicBezTo>
                <a:cubicBezTo>
                  <a:pt x="76" y="3"/>
                  <a:pt x="76" y="3"/>
                  <a:pt x="76" y="3"/>
                </a:cubicBezTo>
                <a:cubicBezTo>
                  <a:pt x="78" y="1"/>
                  <a:pt x="81" y="0"/>
                  <a:pt x="84" y="0"/>
                </a:cubicBezTo>
                <a:cubicBezTo>
                  <a:pt x="91" y="0"/>
                  <a:pt x="96" y="5"/>
                  <a:pt x="96" y="12"/>
                </a:cubicBezTo>
                <a:cubicBezTo>
                  <a:pt x="96" y="16"/>
                  <a:pt x="94" y="19"/>
                  <a:pt x="92" y="21"/>
                </a:cubicBezTo>
              </a:path>
            </a:pathLst>
          </a:custGeom>
          <a:solidFill>
            <a:sysClr val="window" lastClr="FFFFFF"/>
          </a:solidFill>
          <a:ln>
            <a:noFill/>
          </a:ln>
        </p:spPr>
        <p:txBody>
          <a:bodyPr/>
          <a:lstStyle/>
          <a:p>
            <a:pPr defTabSz="457200" fontAlgn="auto">
              <a:spcBef>
                <a:spcPts val="0"/>
              </a:spcBef>
              <a:spcAft>
                <a:spcPts val="0"/>
              </a:spcAft>
              <a:defRPr/>
            </a:pPr>
            <a:endParaRPr lang="en-US" sz="1350" kern="0" dirty="0">
              <a:solidFill>
                <a:prstClr val="black"/>
              </a:solidFill>
              <a:latin typeface="+mn-lt"/>
              <a:cs typeface="+mn-cs"/>
            </a:endParaRPr>
          </a:p>
        </p:txBody>
      </p:sp>
      <p:sp>
        <p:nvSpPr>
          <p:cNvPr id="49" name="Rectangle: Rounded Corners 4">
            <a:extLst/>
          </p:cNvPr>
          <p:cNvSpPr/>
          <p:nvPr/>
        </p:nvSpPr>
        <p:spPr>
          <a:xfrm>
            <a:off x="6175375" y="1870075"/>
            <a:ext cx="5762625" cy="3235325"/>
          </a:xfrm>
          <a:prstGeom prst="roundRect">
            <a:avLst>
              <a:gd name="adj" fmla="val 0"/>
            </a:avLst>
          </a:prstGeom>
          <a:gradFill>
            <a:gsLst>
              <a:gs pos="100000">
                <a:srgbClr val="E43434">
                  <a:lumMod val="75000"/>
                </a:srgbClr>
              </a:gs>
              <a:gs pos="0">
                <a:srgbClr val="E43434"/>
              </a:gs>
            </a:gsLst>
            <a:lin ang="5400000" scaled="0"/>
          </a:gradFill>
          <a:ln w="12700" cap="flat" cmpd="sng" algn="ctr">
            <a:noFill/>
            <a:prstDash val="solid"/>
            <a:miter lim="800000"/>
          </a:ln>
          <a:effectLst/>
        </p:spPr>
        <p:txBody>
          <a:bodyPr anchor="ctr"/>
          <a:lstStyle/>
          <a:p>
            <a:pPr algn="ctr" defTabSz="457200" fontAlgn="auto">
              <a:spcBef>
                <a:spcPts val="0"/>
              </a:spcBef>
              <a:spcAft>
                <a:spcPts val="0"/>
              </a:spcAft>
              <a:defRPr/>
            </a:pPr>
            <a:endParaRPr lang="id-ID" sz="1350" kern="0">
              <a:solidFill>
                <a:prstClr val="white"/>
              </a:solidFill>
              <a:latin typeface="Calibri" panose="020F0502020204030204"/>
              <a:cs typeface="+mn-cs"/>
            </a:endParaRPr>
          </a:p>
        </p:txBody>
      </p:sp>
      <p:sp>
        <p:nvSpPr>
          <p:cNvPr id="54" name="Rectangle: Rounded Corners 3">
            <a:extLst/>
          </p:cNvPr>
          <p:cNvSpPr/>
          <p:nvPr/>
        </p:nvSpPr>
        <p:spPr>
          <a:xfrm>
            <a:off x="414338" y="1870075"/>
            <a:ext cx="5761037" cy="3235325"/>
          </a:xfrm>
          <a:prstGeom prst="roundRect">
            <a:avLst>
              <a:gd name="adj" fmla="val 0"/>
            </a:avLst>
          </a:prstGeom>
          <a:gradFill>
            <a:gsLst>
              <a:gs pos="100000">
                <a:srgbClr val="2A547A">
                  <a:lumMod val="75000"/>
                </a:srgbClr>
              </a:gs>
              <a:gs pos="0">
                <a:srgbClr val="2A547A"/>
              </a:gs>
            </a:gsLst>
            <a:lin ang="5400000" scaled="0"/>
          </a:gradFill>
          <a:ln w="12700" cap="flat" cmpd="sng" algn="ctr">
            <a:noFill/>
            <a:prstDash val="solid"/>
            <a:miter lim="800000"/>
          </a:ln>
          <a:effectLst/>
        </p:spPr>
        <p:txBody>
          <a:bodyPr anchor="ctr"/>
          <a:lstStyle/>
          <a:p>
            <a:pPr algn="ctr" defTabSz="457200" fontAlgn="auto">
              <a:spcBef>
                <a:spcPts val="0"/>
              </a:spcBef>
              <a:spcAft>
                <a:spcPts val="0"/>
              </a:spcAft>
              <a:defRPr/>
            </a:pPr>
            <a:endParaRPr lang="id-ID" sz="1350" kern="0">
              <a:solidFill>
                <a:prstClr val="white"/>
              </a:solidFill>
              <a:latin typeface="Calibri" panose="020F0502020204030204"/>
              <a:cs typeface="+mn-cs"/>
            </a:endParaRPr>
          </a:p>
        </p:txBody>
      </p:sp>
      <p:sp>
        <p:nvSpPr>
          <p:cNvPr id="55" name="Oval 54">
            <a:extLst/>
          </p:cNvPr>
          <p:cNvSpPr/>
          <p:nvPr/>
        </p:nvSpPr>
        <p:spPr>
          <a:xfrm>
            <a:off x="5880100" y="3192463"/>
            <a:ext cx="592138" cy="590550"/>
          </a:xfrm>
          <a:prstGeom prst="ellipse">
            <a:avLst/>
          </a:prstGeom>
          <a:gradFill>
            <a:gsLst>
              <a:gs pos="100000">
                <a:srgbClr val="2A547A">
                  <a:lumMod val="75000"/>
                </a:srgbClr>
              </a:gs>
              <a:gs pos="0">
                <a:srgbClr val="2A547A"/>
              </a:gs>
            </a:gsLst>
            <a:lin ang="5400000" scaled="0"/>
          </a:gradFill>
          <a:ln w="12700" cap="flat" cmpd="sng" algn="ctr">
            <a:noFill/>
            <a:prstDash val="solid"/>
            <a:miter lim="800000"/>
          </a:ln>
          <a:effectLst/>
        </p:spPr>
        <p:txBody>
          <a:bodyPr anchor="ctr"/>
          <a:lstStyle/>
          <a:p>
            <a:pPr algn="ctr" defTabSz="457200" fontAlgn="auto">
              <a:spcBef>
                <a:spcPts val="0"/>
              </a:spcBef>
              <a:spcAft>
                <a:spcPts val="0"/>
              </a:spcAft>
              <a:defRPr/>
            </a:pPr>
            <a:endParaRPr lang="id-ID" sz="1350" kern="0">
              <a:solidFill>
                <a:prstClr val="white"/>
              </a:solidFill>
              <a:latin typeface="Calibri" panose="020F0502020204030204"/>
              <a:cs typeface="+mn-cs"/>
            </a:endParaRPr>
          </a:p>
        </p:txBody>
      </p:sp>
      <p:sp>
        <p:nvSpPr>
          <p:cNvPr id="53" name="Freeform 46">
            <a:extLst/>
          </p:cNvPr>
          <p:cNvSpPr>
            <a:spLocks/>
          </p:cNvSpPr>
          <p:nvPr/>
        </p:nvSpPr>
        <p:spPr bwMode="auto">
          <a:xfrm flipH="1">
            <a:off x="6208713" y="3394075"/>
            <a:ext cx="84137" cy="187325"/>
          </a:xfrm>
          <a:custGeom>
            <a:avLst/>
            <a:gdLst>
              <a:gd name="T0" fmla="*/ 147571 w 96"/>
              <a:gd name="T1" fmla="*/ 33734 h 168"/>
              <a:gd name="T2" fmla="*/ 46517 w 96"/>
              <a:gd name="T3" fmla="*/ 134938 h 168"/>
              <a:gd name="T4" fmla="*/ 149175 w 96"/>
              <a:gd name="T5" fmla="*/ 237747 h 168"/>
              <a:gd name="T6" fmla="*/ 149175 w 96"/>
              <a:gd name="T7" fmla="*/ 237747 h 168"/>
              <a:gd name="T8" fmla="*/ 153987 w 96"/>
              <a:gd name="T9" fmla="*/ 250598 h 168"/>
              <a:gd name="T10" fmla="*/ 134739 w 96"/>
              <a:gd name="T11" fmla="*/ 269875 h 168"/>
              <a:gd name="T12" fmla="*/ 121906 w 96"/>
              <a:gd name="T13" fmla="*/ 265056 h 168"/>
              <a:gd name="T14" fmla="*/ 121906 w 96"/>
              <a:gd name="T15" fmla="*/ 265056 h 168"/>
              <a:gd name="T16" fmla="*/ 6416 w 96"/>
              <a:gd name="T17" fmla="*/ 149395 h 168"/>
              <a:gd name="T18" fmla="*/ 6416 w 96"/>
              <a:gd name="T19" fmla="*/ 149395 h 168"/>
              <a:gd name="T20" fmla="*/ 0 w 96"/>
              <a:gd name="T21" fmla="*/ 134938 h 168"/>
              <a:gd name="T22" fmla="*/ 0 w 96"/>
              <a:gd name="T23" fmla="*/ 134938 h 168"/>
              <a:gd name="T24" fmla="*/ 0 w 96"/>
              <a:gd name="T25" fmla="*/ 134938 h 168"/>
              <a:gd name="T26" fmla="*/ 6416 w 96"/>
              <a:gd name="T27" fmla="*/ 120480 h 168"/>
              <a:gd name="T28" fmla="*/ 6416 w 96"/>
              <a:gd name="T29" fmla="*/ 120480 h 168"/>
              <a:gd name="T30" fmla="*/ 121906 w 96"/>
              <a:gd name="T31" fmla="*/ 4819 h 168"/>
              <a:gd name="T32" fmla="*/ 121906 w 96"/>
              <a:gd name="T33" fmla="*/ 4819 h 168"/>
              <a:gd name="T34" fmla="*/ 134739 w 96"/>
              <a:gd name="T35" fmla="*/ 0 h 168"/>
              <a:gd name="T36" fmla="*/ 153987 w 96"/>
              <a:gd name="T37" fmla="*/ 19277 h 168"/>
              <a:gd name="T38" fmla="*/ 147571 w 96"/>
              <a:gd name="T39" fmla="*/ 33734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68">
                <a:moveTo>
                  <a:pt x="92" y="21"/>
                </a:moveTo>
                <a:cubicBezTo>
                  <a:pt x="29" y="84"/>
                  <a:pt x="29" y="84"/>
                  <a:pt x="29" y="84"/>
                </a:cubicBezTo>
                <a:cubicBezTo>
                  <a:pt x="93" y="148"/>
                  <a:pt x="93" y="148"/>
                  <a:pt x="93" y="148"/>
                </a:cubicBezTo>
                <a:cubicBezTo>
                  <a:pt x="93" y="148"/>
                  <a:pt x="93" y="148"/>
                  <a:pt x="93" y="148"/>
                </a:cubicBezTo>
                <a:cubicBezTo>
                  <a:pt x="95" y="150"/>
                  <a:pt x="96" y="153"/>
                  <a:pt x="96" y="156"/>
                </a:cubicBezTo>
                <a:cubicBezTo>
                  <a:pt x="96" y="163"/>
                  <a:pt x="91" y="168"/>
                  <a:pt x="84" y="168"/>
                </a:cubicBezTo>
                <a:cubicBezTo>
                  <a:pt x="81" y="168"/>
                  <a:pt x="78" y="167"/>
                  <a:pt x="76" y="165"/>
                </a:cubicBezTo>
                <a:cubicBezTo>
                  <a:pt x="76" y="165"/>
                  <a:pt x="76" y="165"/>
                  <a:pt x="76" y="165"/>
                </a:cubicBezTo>
                <a:cubicBezTo>
                  <a:pt x="4" y="93"/>
                  <a:pt x="4" y="93"/>
                  <a:pt x="4" y="93"/>
                </a:cubicBezTo>
                <a:cubicBezTo>
                  <a:pt x="4" y="93"/>
                  <a:pt x="4" y="93"/>
                  <a:pt x="4" y="93"/>
                </a:cubicBezTo>
                <a:cubicBezTo>
                  <a:pt x="1" y="90"/>
                  <a:pt x="0" y="87"/>
                  <a:pt x="0" y="84"/>
                </a:cubicBezTo>
                <a:cubicBezTo>
                  <a:pt x="0" y="84"/>
                  <a:pt x="0" y="84"/>
                  <a:pt x="0" y="84"/>
                </a:cubicBezTo>
                <a:cubicBezTo>
                  <a:pt x="0" y="84"/>
                  <a:pt x="0" y="84"/>
                  <a:pt x="0" y="84"/>
                </a:cubicBezTo>
                <a:cubicBezTo>
                  <a:pt x="0" y="81"/>
                  <a:pt x="1" y="77"/>
                  <a:pt x="4" y="75"/>
                </a:cubicBezTo>
                <a:cubicBezTo>
                  <a:pt x="4" y="75"/>
                  <a:pt x="4" y="75"/>
                  <a:pt x="4" y="75"/>
                </a:cubicBezTo>
                <a:cubicBezTo>
                  <a:pt x="76" y="3"/>
                  <a:pt x="76" y="3"/>
                  <a:pt x="76" y="3"/>
                </a:cubicBezTo>
                <a:cubicBezTo>
                  <a:pt x="76" y="3"/>
                  <a:pt x="76" y="3"/>
                  <a:pt x="76" y="3"/>
                </a:cubicBezTo>
                <a:cubicBezTo>
                  <a:pt x="78" y="1"/>
                  <a:pt x="81" y="0"/>
                  <a:pt x="84" y="0"/>
                </a:cubicBezTo>
                <a:cubicBezTo>
                  <a:pt x="91" y="0"/>
                  <a:pt x="96" y="5"/>
                  <a:pt x="96" y="12"/>
                </a:cubicBezTo>
                <a:cubicBezTo>
                  <a:pt x="96" y="16"/>
                  <a:pt x="94" y="19"/>
                  <a:pt x="92" y="21"/>
                </a:cubicBezTo>
              </a:path>
            </a:pathLst>
          </a:custGeom>
          <a:solidFill>
            <a:sysClr val="window" lastClr="FFFFFF"/>
          </a:solidFill>
          <a:ln>
            <a:noFill/>
          </a:ln>
        </p:spPr>
        <p:txBody>
          <a:bodyPr/>
          <a:lstStyle/>
          <a:p>
            <a:pPr defTabSz="457200" fontAlgn="auto">
              <a:spcBef>
                <a:spcPts val="0"/>
              </a:spcBef>
              <a:spcAft>
                <a:spcPts val="0"/>
              </a:spcAft>
              <a:defRPr/>
            </a:pPr>
            <a:endParaRPr lang="en-US" sz="1350" kern="0" dirty="0">
              <a:solidFill>
                <a:prstClr val="black"/>
              </a:solidFill>
              <a:latin typeface="+mn-lt"/>
              <a:cs typeface="+mn-cs"/>
            </a:endParaRP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25609"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25611"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AÇIK KAPI BÜROLARI </a:t>
            </a:r>
          </a:p>
        </p:txBody>
      </p:sp>
      <p:pic>
        <p:nvPicPr>
          <p:cNvPr id="25612"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5615"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D1D16E1D-31A5-4693-89D9-B19F4E6F0597}" type="slidenum">
              <a:rPr lang="tr-TR" altLang="tr-TR">
                <a:solidFill>
                  <a:schemeClr val="bg1"/>
                </a:solidFill>
                <a:cs typeface="Arial" charset="0"/>
              </a:rPr>
              <a:pPr algn="ctr" fontAlgn="base">
                <a:spcBef>
                  <a:spcPct val="0"/>
                </a:spcBef>
                <a:spcAft>
                  <a:spcPct val="0"/>
                </a:spcAft>
              </a:pPr>
              <a:t>7</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25617"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25618" name="Dikdörtgen 5"/>
          <p:cNvSpPr>
            <a:spLocks noChangeArrowheads="1"/>
          </p:cNvSpPr>
          <p:nvPr/>
        </p:nvSpPr>
        <p:spPr bwMode="auto">
          <a:xfrm>
            <a:off x="896938" y="3546475"/>
            <a:ext cx="4797425" cy="915988"/>
          </a:xfrm>
          <a:prstGeom prst="rect">
            <a:avLst/>
          </a:prstGeom>
          <a:noFill/>
          <a:ln w="9525">
            <a:noFill/>
            <a:miter lim="800000"/>
            <a:headEnd/>
            <a:tailEnd/>
          </a:ln>
        </p:spPr>
        <p:txBody>
          <a:bodyPr>
            <a:spAutoFit/>
          </a:bodyPr>
          <a:lstStyle/>
          <a:p>
            <a:pPr algn="ctr"/>
            <a:r>
              <a:rPr lang="tr-TR">
                <a:solidFill>
                  <a:schemeClr val="bg1"/>
                </a:solidFill>
                <a:latin typeface="Calibri" pitchFamily="34" charset="0"/>
              </a:rPr>
              <a:t>Hükümet konağının girişinde Açık Kapı Bankosu ve binada uygun bir yerde Açık Kapı görüşme odası tahsis edilmektedir.</a:t>
            </a:r>
          </a:p>
        </p:txBody>
      </p:sp>
      <p:sp>
        <p:nvSpPr>
          <p:cNvPr id="25619" name="Dikdörtgen 15"/>
          <p:cNvSpPr>
            <a:spLocks noChangeArrowheads="1"/>
          </p:cNvSpPr>
          <p:nvPr/>
        </p:nvSpPr>
        <p:spPr bwMode="auto">
          <a:xfrm>
            <a:off x="2298700" y="2873375"/>
            <a:ext cx="1992313" cy="461963"/>
          </a:xfrm>
          <a:prstGeom prst="rect">
            <a:avLst/>
          </a:prstGeom>
          <a:noFill/>
          <a:ln w="9525">
            <a:noFill/>
            <a:miter lim="800000"/>
            <a:headEnd/>
            <a:tailEnd/>
          </a:ln>
        </p:spPr>
        <p:txBody>
          <a:bodyPr wrap="none">
            <a:spAutoFit/>
          </a:bodyPr>
          <a:lstStyle/>
          <a:p>
            <a:pPr algn="ctr"/>
            <a:r>
              <a:rPr lang="tr-TR" altLang="tr-TR" sz="2400" b="1">
                <a:solidFill>
                  <a:schemeClr val="bg1"/>
                </a:solidFill>
                <a:latin typeface="Calibri" pitchFamily="34" charset="0"/>
                <a:cs typeface="Times New Roman" pitchFamily="18" charset="0"/>
              </a:rPr>
              <a:t>FİZİKİ DURUM</a:t>
            </a:r>
          </a:p>
        </p:txBody>
      </p:sp>
      <p:sp>
        <p:nvSpPr>
          <p:cNvPr id="25620" name="Dikdörtgen 68"/>
          <p:cNvSpPr>
            <a:spLocks noChangeArrowheads="1"/>
          </p:cNvSpPr>
          <p:nvPr/>
        </p:nvSpPr>
        <p:spPr bwMode="auto">
          <a:xfrm>
            <a:off x="6408738" y="3359150"/>
            <a:ext cx="5297487" cy="1077913"/>
          </a:xfrm>
          <a:prstGeom prst="rect">
            <a:avLst/>
          </a:prstGeom>
          <a:noFill/>
          <a:ln w="9525">
            <a:noFill/>
            <a:miter lim="800000"/>
            <a:headEnd/>
            <a:tailEnd/>
          </a:ln>
        </p:spPr>
        <p:txBody>
          <a:bodyPr>
            <a:spAutoFit/>
          </a:bodyPr>
          <a:lstStyle/>
          <a:p>
            <a:pPr algn="ctr"/>
            <a:r>
              <a:rPr lang="tr-TR" sz="1600">
                <a:solidFill>
                  <a:schemeClr val="bg1"/>
                </a:solidFill>
                <a:latin typeface="Calibri" pitchFamily="34" charset="0"/>
              </a:rPr>
              <a:t>Valiliklerde 5, Kaymakamlıklarda 3 personel görevlendirilmektedir. </a:t>
            </a:r>
          </a:p>
          <a:p>
            <a:pPr algn="ctr"/>
            <a:r>
              <a:rPr lang="tr-TR" sz="1600">
                <a:solidFill>
                  <a:schemeClr val="bg1"/>
                </a:solidFill>
                <a:latin typeface="Calibri" pitchFamily="34" charset="0"/>
              </a:rPr>
              <a:t>Bürolarda görevli personelden biri koordinatör olarak tayin edilmektedir. </a:t>
            </a:r>
          </a:p>
        </p:txBody>
      </p:sp>
      <p:sp>
        <p:nvSpPr>
          <p:cNvPr id="25621" name="Dikdörtgen 15"/>
          <p:cNvSpPr>
            <a:spLocks noChangeArrowheads="1"/>
          </p:cNvSpPr>
          <p:nvPr/>
        </p:nvSpPr>
        <p:spPr bwMode="auto">
          <a:xfrm>
            <a:off x="8304213" y="2782888"/>
            <a:ext cx="1504950" cy="460375"/>
          </a:xfrm>
          <a:prstGeom prst="rect">
            <a:avLst/>
          </a:prstGeom>
          <a:noFill/>
          <a:ln w="9525">
            <a:noFill/>
            <a:miter lim="800000"/>
            <a:headEnd/>
            <a:tailEnd/>
          </a:ln>
        </p:spPr>
        <p:txBody>
          <a:bodyPr wrap="none">
            <a:spAutoFit/>
          </a:bodyPr>
          <a:lstStyle/>
          <a:p>
            <a:pPr algn="ctr"/>
            <a:r>
              <a:rPr lang="tr-TR" altLang="tr-TR" sz="2400" b="1">
                <a:solidFill>
                  <a:schemeClr val="bg1"/>
                </a:solidFill>
                <a:latin typeface="Calibri" pitchFamily="34" charset="0"/>
                <a:cs typeface="Times New Roman" pitchFamily="18" charset="0"/>
              </a:rPr>
              <a:t>PERSONEL</a:t>
            </a:r>
          </a:p>
        </p:txBody>
      </p:sp>
      <p:sp>
        <p:nvSpPr>
          <p:cNvPr id="71" name="Freeform 47">
            <a:extLst/>
          </p:cNvPr>
          <p:cNvSpPr>
            <a:spLocks noChangeArrowheads="1"/>
          </p:cNvSpPr>
          <p:nvPr/>
        </p:nvSpPr>
        <p:spPr bwMode="auto">
          <a:xfrm>
            <a:off x="8751888" y="2190750"/>
            <a:ext cx="588962" cy="519113"/>
          </a:xfrm>
          <a:custGeom>
            <a:avLst/>
            <a:gdLst>
              <a:gd name="T0" fmla="*/ 221804 w 498"/>
              <a:gd name="T1" fmla="*/ 194813 h 435"/>
              <a:gd name="T2" fmla="*/ 221804 w 498"/>
              <a:gd name="T3" fmla="*/ 194813 h 435"/>
              <a:gd name="T4" fmla="*/ 217341 w 498"/>
              <a:gd name="T5" fmla="*/ 147232 h 435"/>
              <a:gd name="T6" fmla="*/ 189671 w 498"/>
              <a:gd name="T7" fmla="*/ 131521 h 435"/>
              <a:gd name="T8" fmla="*/ 166018 w 498"/>
              <a:gd name="T9" fmla="*/ 103691 h 435"/>
              <a:gd name="T10" fmla="*/ 174051 w 498"/>
              <a:gd name="T11" fmla="*/ 87980 h 435"/>
              <a:gd name="T12" fmla="*/ 182084 w 498"/>
              <a:gd name="T13" fmla="*/ 71372 h 435"/>
              <a:gd name="T14" fmla="*/ 178068 w 498"/>
              <a:gd name="T15" fmla="*/ 67781 h 435"/>
              <a:gd name="T16" fmla="*/ 182084 w 498"/>
              <a:gd name="T17" fmla="*/ 51621 h 435"/>
              <a:gd name="T18" fmla="*/ 154415 w 498"/>
              <a:gd name="T19" fmla="*/ 27830 h 435"/>
              <a:gd name="T20" fmla="*/ 126745 w 498"/>
              <a:gd name="T21" fmla="*/ 51621 h 435"/>
              <a:gd name="T22" fmla="*/ 130762 w 498"/>
              <a:gd name="T23" fmla="*/ 67781 h 435"/>
              <a:gd name="T24" fmla="*/ 126745 w 498"/>
              <a:gd name="T25" fmla="*/ 71372 h 435"/>
              <a:gd name="T26" fmla="*/ 134778 w 498"/>
              <a:gd name="T27" fmla="*/ 87980 h 435"/>
              <a:gd name="T28" fmla="*/ 138795 w 498"/>
              <a:gd name="T29" fmla="*/ 103691 h 435"/>
              <a:gd name="T30" fmla="*/ 130762 w 498"/>
              <a:gd name="T31" fmla="*/ 123441 h 435"/>
              <a:gd name="T32" fmla="*/ 170035 w 498"/>
              <a:gd name="T33" fmla="*/ 163392 h 435"/>
              <a:gd name="T34" fmla="*/ 170035 w 498"/>
              <a:gd name="T35" fmla="*/ 194813 h 435"/>
              <a:gd name="T36" fmla="*/ 221804 w 498"/>
              <a:gd name="T37" fmla="*/ 194813 h 435"/>
              <a:gd name="T38" fmla="*/ 115142 w 498"/>
              <a:gd name="T39" fmla="*/ 135561 h 435"/>
              <a:gd name="T40" fmla="*/ 115142 w 498"/>
              <a:gd name="T41" fmla="*/ 135561 h 435"/>
              <a:gd name="T42" fmla="*/ 83455 w 498"/>
              <a:gd name="T43" fmla="*/ 103691 h 435"/>
              <a:gd name="T44" fmla="*/ 95059 w 498"/>
              <a:gd name="T45" fmla="*/ 75412 h 435"/>
              <a:gd name="T46" fmla="*/ 103092 w 498"/>
              <a:gd name="T47" fmla="*/ 59701 h 435"/>
              <a:gd name="T48" fmla="*/ 99075 w 498"/>
              <a:gd name="T49" fmla="*/ 51621 h 435"/>
              <a:gd name="T50" fmla="*/ 103092 w 498"/>
              <a:gd name="T51" fmla="*/ 31870 h 435"/>
              <a:gd name="T52" fmla="*/ 67389 w 498"/>
              <a:gd name="T53" fmla="*/ 0 h 435"/>
              <a:gd name="T54" fmla="*/ 31686 w 498"/>
              <a:gd name="T55" fmla="*/ 31870 h 435"/>
              <a:gd name="T56" fmla="*/ 31686 w 498"/>
              <a:gd name="T57" fmla="*/ 51621 h 435"/>
              <a:gd name="T58" fmla="*/ 31686 w 498"/>
              <a:gd name="T59" fmla="*/ 59701 h 435"/>
              <a:gd name="T60" fmla="*/ 39719 w 498"/>
              <a:gd name="T61" fmla="*/ 75412 h 435"/>
              <a:gd name="T62" fmla="*/ 47753 w 498"/>
              <a:gd name="T63" fmla="*/ 103691 h 435"/>
              <a:gd name="T64" fmla="*/ 20083 w 498"/>
              <a:gd name="T65" fmla="*/ 135561 h 435"/>
              <a:gd name="T66" fmla="*/ 0 w 498"/>
              <a:gd name="T67" fmla="*/ 155312 h 435"/>
              <a:gd name="T68" fmla="*/ 0 w 498"/>
              <a:gd name="T69" fmla="*/ 194813 h 435"/>
              <a:gd name="T70" fmla="*/ 154415 w 498"/>
              <a:gd name="T71" fmla="*/ 194813 h 435"/>
              <a:gd name="T72" fmla="*/ 154415 w 498"/>
              <a:gd name="T73" fmla="*/ 163392 h 435"/>
              <a:gd name="T74" fmla="*/ 115142 w 498"/>
              <a:gd name="T75" fmla="*/ 135561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a:extLst/>
        </p:spPr>
        <p:txBody>
          <a:bodyPr wrap="none" lIns="25718" tIns="12859" rIns="25718" bIns="12859" anchor="ctr"/>
          <a:lstStyle/>
          <a:p>
            <a:pPr fontAlgn="auto">
              <a:spcBef>
                <a:spcPts val="0"/>
              </a:spcBef>
              <a:spcAft>
                <a:spcPts val="0"/>
              </a:spcAft>
              <a:defRPr/>
            </a:pPr>
            <a:endParaRPr lang="en-US" sz="1350" dirty="0">
              <a:latin typeface="+mn-lt"/>
              <a:cs typeface="+mn-cs"/>
            </a:endParaRPr>
          </a:p>
        </p:txBody>
      </p:sp>
      <p:sp>
        <p:nvSpPr>
          <p:cNvPr id="73" name="AutoShape 42"/>
          <p:cNvSpPr>
            <a:spLocks/>
          </p:cNvSpPr>
          <p:nvPr/>
        </p:nvSpPr>
        <p:spPr bwMode="auto">
          <a:xfrm>
            <a:off x="2976563" y="2160588"/>
            <a:ext cx="636587" cy="636587"/>
          </a:xfrm>
          <a:custGeom>
            <a:avLst/>
            <a:gdLst>
              <a:gd name="T0" fmla="*/ 0 w 20698"/>
              <a:gd name="T1" fmla="*/ 0 h 20698"/>
              <a:gd name="T2" fmla="*/ 20698 w 20698"/>
              <a:gd name="T3" fmla="*/ 20698 h 20698"/>
            </a:gdLst>
            <a:ahLst/>
            <a:cxnLst>
              <a:cxn ang="0">
                <a:pos x="13585" y="8450"/>
              </a:cxn>
              <a:cxn ang="0">
                <a:pos x="14937" y="7099"/>
              </a:cxn>
              <a:cxn ang="0">
                <a:pos x="16417" y="5619"/>
              </a:cxn>
              <a:cxn ang="0">
                <a:pos x="17646" y="4390"/>
              </a:cxn>
              <a:cxn ang="0">
                <a:pos x="18511" y="4547"/>
              </a:cxn>
              <a:cxn ang="0">
                <a:pos x="20698" y="2361"/>
              </a:cxn>
              <a:cxn ang="0">
                <a:pos x="18697" y="2001"/>
              </a:cxn>
              <a:cxn ang="0">
                <a:pos x="18337" y="0"/>
              </a:cxn>
              <a:cxn ang="0">
                <a:pos x="16154" y="2186"/>
              </a:cxn>
              <a:cxn ang="0">
                <a:pos x="16310" y="3052"/>
              </a:cxn>
              <a:cxn ang="0">
                <a:pos x="15082" y="4280"/>
              </a:cxn>
              <a:cxn ang="0">
                <a:pos x="2705" y="4916"/>
              </a:cxn>
              <a:cxn ang="0">
                <a:pos x="2705" y="17994"/>
              </a:cxn>
              <a:cxn ang="0">
                <a:pos x="15785" y="17994"/>
              </a:cxn>
              <a:cxn ang="0">
                <a:pos x="17260" y="6848"/>
              </a:cxn>
              <a:cxn ang="0">
                <a:pos x="15726" y="8383"/>
              </a:cxn>
              <a:cxn ang="0">
                <a:pos x="14318" y="16528"/>
              </a:cxn>
              <a:cxn ang="0">
                <a:pos x="4176" y="16528"/>
              </a:cxn>
              <a:cxn ang="0">
                <a:pos x="4176" y="6386"/>
              </a:cxn>
              <a:cxn ang="0">
                <a:pos x="13602" y="5763"/>
              </a:cxn>
              <a:cxn ang="0">
                <a:pos x="12250" y="7115"/>
              </a:cxn>
              <a:cxn ang="0">
                <a:pos x="5507" y="7721"/>
              </a:cxn>
              <a:cxn ang="0">
                <a:pos x="5507" y="15188"/>
              </a:cxn>
              <a:cxn ang="0">
                <a:pos x="12975" y="15188"/>
              </a:cxn>
              <a:cxn ang="0">
                <a:pos x="14264" y="9836"/>
              </a:cxn>
              <a:cxn ang="0">
                <a:pos x="12432" y="11667"/>
              </a:cxn>
              <a:cxn ang="0">
                <a:pos x="11504" y="13722"/>
              </a:cxn>
              <a:cxn ang="0">
                <a:pos x="6969" y="13722"/>
              </a:cxn>
              <a:cxn ang="0">
                <a:pos x="6969" y="9187"/>
              </a:cxn>
              <a:cxn ang="0">
                <a:pos x="10733" y="8620"/>
              </a:cxn>
              <a:cxn ang="0">
                <a:pos x="9279" y="10073"/>
              </a:cxn>
              <a:cxn ang="0">
                <a:pos x="8258" y="10476"/>
              </a:cxn>
              <a:cxn ang="0">
                <a:pos x="8258" y="12433"/>
              </a:cxn>
              <a:cxn ang="0">
                <a:pos x="10216" y="12433"/>
              </a:cxn>
              <a:cxn ang="0">
                <a:pos x="10619" y="11412"/>
              </a:cxn>
              <a:cxn ang="0">
                <a:pos x="12072" y="9959"/>
              </a:cxn>
              <a:cxn ang="0">
                <a:pos x="13585" y="8450"/>
              </a:cxn>
              <a:cxn ang="0">
                <a:pos x="13585" y="8450"/>
              </a:cxn>
            </a:cxnLst>
            <a:rect l="T0" t="T1" r="T2" b="T3"/>
            <a:pathLst>
              <a:path w="20698" h="20698">
                <a:moveTo>
                  <a:pt x="13585" y="8450"/>
                </a:moveTo>
                <a:lnTo>
                  <a:pt x="14937" y="7099"/>
                </a:lnTo>
                <a:lnTo>
                  <a:pt x="16417" y="5619"/>
                </a:lnTo>
                <a:lnTo>
                  <a:pt x="17646" y="4390"/>
                </a:lnTo>
                <a:lnTo>
                  <a:pt x="18511" y="4547"/>
                </a:lnTo>
                <a:lnTo>
                  <a:pt x="20698" y="2361"/>
                </a:lnTo>
                <a:lnTo>
                  <a:pt x="18697" y="2001"/>
                </a:lnTo>
                <a:lnTo>
                  <a:pt x="18337" y="0"/>
                </a:lnTo>
                <a:lnTo>
                  <a:pt x="16154" y="2186"/>
                </a:lnTo>
                <a:lnTo>
                  <a:pt x="16310" y="3052"/>
                </a:lnTo>
                <a:lnTo>
                  <a:pt x="15082" y="4280"/>
                </a:lnTo>
                <a:cubicBezTo>
                  <a:pt x="11453" y="1326"/>
                  <a:pt x="6087" y="1538"/>
                  <a:pt x="2705" y="4916"/>
                </a:cubicBezTo>
                <a:cubicBezTo>
                  <a:pt x="-902" y="8522"/>
                  <a:pt x="-902" y="14388"/>
                  <a:pt x="2705" y="17994"/>
                </a:cubicBezTo>
                <a:cubicBezTo>
                  <a:pt x="6312" y="21600"/>
                  <a:pt x="12178" y="21600"/>
                  <a:pt x="15785" y="17994"/>
                </a:cubicBezTo>
                <a:cubicBezTo>
                  <a:pt x="18803" y="14976"/>
                  <a:pt x="19295" y="10379"/>
                  <a:pt x="17260" y="6848"/>
                </a:cubicBezTo>
                <a:lnTo>
                  <a:pt x="15726" y="8383"/>
                </a:lnTo>
                <a:cubicBezTo>
                  <a:pt x="16985" y="11044"/>
                  <a:pt x="16519" y="14328"/>
                  <a:pt x="14318" y="16528"/>
                </a:cubicBezTo>
                <a:cubicBezTo>
                  <a:pt x="11522" y="19324"/>
                  <a:pt x="6973" y="19324"/>
                  <a:pt x="4176" y="16528"/>
                </a:cubicBezTo>
                <a:cubicBezTo>
                  <a:pt x="1378" y="13731"/>
                  <a:pt x="1378" y="9184"/>
                  <a:pt x="4176" y="6386"/>
                </a:cubicBezTo>
                <a:cubicBezTo>
                  <a:pt x="6744" y="3818"/>
                  <a:pt x="10792" y="3611"/>
                  <a:pt x="13602" y="5763"/>
                </a:cubicBezTo>
                <a:lnTo>
                  <a:pt x="12250" y="7115"/>
                </a:lnTo>
                <a:cubicBezTo>
                  <a:pt x="10186" y="5687"/>
                  <a:pt x="7338" y="5891"/>
                  <a:pt x="5507" y="7721"/>
                </a:cubicBezTo>
                <a:cubicBezTo>
                  <a:pt x="3447" y="9781"/>
                  <a:pt x="3447" y="13129"/>
                  <a:pt x="5507" y="15188"/>
                </a:cubicBezTo>
                <a:cubicBezTo>
                  <a:pt x="7567" y="17248"/>
                  <a:pt x="10915" y="17248"/>
                  <a:pt x="12975" y="15188"/>
                </a:cubicBezTo>
                <a:cubicBezTo>
                  <a:pt x="14420" y="13743"/>
                  <a:pt x="14848" y="11662"/>
                  <a:pt x="14264" y="9836"/>
                </a:cubicBezTo>
                <a:lnTo>
                  <a:pt x="12432" y="11667"/>
                </a:lnTo>
                <a:cubicBezTo>
                  <a:pt x="12382" y="12417"/>
                  <a:pt x="12077" y="13150"/>
                  <a:pt x="11504" y="13722"/>
                </a:cubicBezTo>
                <a:cubicBezTo>
                  <a:pt x="10254" y="14972"/>
                  <a:pt x="8220" y="14972"/>
                  <a:pt x="6969" y="13722"/>
                </a:cubicBezTo>
                <a:cubicBezTo>
                  <a:pt x="5719" y="12472"/>
                  <a:pt x="5719" y="10438"/>
                  <a:pt x="6969" y="9187"/>
                </a:cubicBezTo>
                <a:cubicBezTo>
                  <a:pt x="7987" y="8171"/>
                  <a:pt x="9521" y="7980"/>
                  <a:pt x="10733" y="8620"/>
                </a:cubicBezTo>
                <a:lnTo>
                  <a:pt x="9279" y="10073"/>
                </a:lnTo>
                <a:cubicBezTo>
                  <a:pt x="8910" y="10061"/>
                  <a:pt x="8537" y="10196"/>
                  <a:pt x="8258" y="10476"/>
                </a:cubicBezTo>
                <a:cubicBezTo>
                  <a:pt x="7719" y="11014"/>
                  <a:pt x="7719" y="11891"/>
                  <a:pt x="8258" y="12433"/>
                </a:cubicBezTo>
                <a:cubicBezTo>
                  <a:pt x="8796" y="12976"/>
                  <a:pt x="9673" y="12972"/>
                  <a:pt x="10216" y="12433"/>
                </a:cubicBezTo>
                <a:cubicBezTo>
                  <a:pt x="10496" y="12155"/>
                  <a:pt x="10631" y="11781"/>
                  <a:pt x="10619" y="11412"/>
                </a:cubicBezTo>
                <a:lnTo>
                  <a:pt x="12072" y="9959"/>
                </a:lnTo>
                <a:cubicBezTo>
                  <a:pt x="12072" y="9959"/>
                  <a:pt x="13585" y="8450"/>
                  <a:pt x="13585" y="8450"/>
                </a:cubicBezTo>
                <a:close/>
                <a:moveTo>
                  <a:pt x="13585" y="8450"/>
                </a:moveTo>
              </a:path>
            </a:pathLst>
          </a:custGeom>
          <a:solidFill>
            <a:schemeClr val="bg1"/>
          </a:solidFill>
          <a:ln w="9525">
            <a:noFill/>
            <a:round/>
            <a:headEnd/>
            <a:tailEnd/>
          </a:ln>
        </p:spPr>
        <p:txBody>
          <a:bodyPr lIns="0" tIns="0" rIns="0" bIns="0"/>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125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 calcmode="lin" valueType="num">
                                      <p:cBhvr>
                                        <p:cTn id="9" dur="500" fill="hold"/>
                                        <p:tgtEl>
                                          <p:spTgt spid="71"/>
                                        </p:tgtEl>
                                        <p:attrNameLst>
                                          <p:attrName>style.rotation</p:attrName>
                                        </p:attrNameLst>
                                      </p:cBhvr>
                                      <p:tavLst>
                                        <p:tav tm="0">
                                          <p:val>
                                            <p:fltVal val="360"/>
                                          </p:val>
                                        </p:tav>
                                        <p:tav tm="100000">
                                          <p:val>
                                            <p:fltVal val="0"/>
                                          </p:val>
                                        </p:tav>
                                      </p:tavLst>
                                    </p:anim>
                                    <p:animEffect transition="in" filter="fade">
                                      <p:cBhvr>
                                        <p:cTn id="10" dur="500"/>
                                        <p:tgtEl>
                                          <p:spTgt spid="71"/>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500" fill="hold"/>
                                        <p:tgtEl>
                                          <p:spTgt spid="73"/>
                                        </p:tgtEl>
                                        <p:attrNameLst>
                                          <p:attrName>ppt_w</p:attrName>
                                        </p:attrNameLst>
                                      </p:cBhvr>
                                      <p:tavLst>
                                        <p:tav tm="0">
                                          <p:val>
                                            <p:fltVal val="0"/>
                                          </p:val>
                                        </p:tav>
                                        <p:tav tm="100000">
                                          <p:val>
                                            <p:strVal val="#ppt_w"/>
                                          </p:val>
                                        </p:tav>
                                      </p:tavLst>
                                    </p:anim>
                                    <p:anim calcmode="lin" valueType="num">
                                      <p:cBhvr>
                                        <p:cTn id="14" dur="500" fill="hold"/>
                                        <p:tgtEl>
                                          <p:spTgt spid="73"/>
                                        </p:tgtEl>
                                        <p:attrNameLst>
                                          <p:attrName>ppt_h</p:attrName>
                                        </p:attrNameLst>
                                      </p:cBhvr>
                                      <p:tavLst>
                                        <p:tav tm="0">
                                          <p:val>
                                            <p:fltVal val="0"/>
                                          </p:val>
                                        </p:tav>
                                        <p:tav tm="100000">
                                          <p:val>
                                            <p:strVal val="#ppt_h"/>
                                          </p:val>
                                        </p:tav>
                                      </p:tavLst>
                                    </p:anim>
                                    <p:animEffect transition="in" filter="fade">
                                      <p:cBhvr>
                                        <p:cTn id="1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8" name="Freeform 46">
            <a:extLst/>
          </p:cNvPr>
          <p:cNvSpPr>
            <a:spLocks/>
          </p:cNvSpPr>
          <p:nvPr/>
        </p:nvSpPr>
        <p:spPr bwMode="auto">
          <a:xfrm flipH="1">
            <a:off x="8143875" y="3394075"/>
            <a:ext cx="84138" cy="187325"/>
          </a:xfrm>
          <a:custGeom>
            <a:avLst/>
            <a:gdLst>
              <a:gd name="T0" fmla="*/ 147571 w 96"/>
              <a:gd name="T1" fmla="*/ 33734 h 168"/>
              <a:gd name="T2" fmla="*/ 46517 w 96"/>
              <a:gd name="T3" fmla="*/ 134938 h 168"/>
              <a:gd name="T4" fmla="*/ 149175 w 96"/>
              <a:gd name="T5" fmla="*/ 237747 h 168"/>
              <a:gd name="T6" fmla="*/ 149175 w 96"/>
              <a:gd name="T7" fmla="*/ 237747 h 168"/>
              <a:gd name="T8" fmla="*/ 153987 w 96"/>
              <a:gd name="T9" fmla="*/ 250598 h 168"/>
              <a:gd name="T10" fmla="*/ 134739 w 96"/>
              <a:gd name="T11" fmla="*/ 269875 h 168"/>
              <a:gd name="T12" fmla="*/ 121906 w 96"/>
              <a:gd name="T13" fmla="*/ 265056 h 168"/>
              <a:gd name="T14" fmla="*/ 121906 w 96"/>
              <a:gd name="T15" fmla="*/ 265056 h 168"/>
              <a:gd name="T16" fmla="*/ 6416 w 96"/>
              <a:gd name="T17" fmla="*/ 149395 h 168"/>
              <a:gd name="T18" fmla="*/ 6416 w 96"/>
              <a:gd name="T19" fmla="*/ 149395 h 168"/>
              <a:gd name="T20" fmla="*/ 0 w 96"/>
              <a:gd name="T21" fmla="*/ 134938 h 168"/>
              <a:gd name="T22" fmla="*/ 0 w 96"/>
              <a:gd name="T23" fmla="*/ 134938 h 168"/>
              <a:gd name="T24" fmla="*/ 0 w 96"/>
              <a:gd name="T25" fmla="*/ 134938 h 168"/>
              <a:gd name="T26" fmla="*/ 6416 w 96"/>
              <a:gd name="T27" fmla="*/ 120480 h 168"/>
              <a:gd name="T28" fmla="*/ 6416 w 96"/>
              <a:gd name="T29" fmla="*/ 120480 h 168"/>
              <a:gd name="T30" fmla="*/ 121906 w 96"/>
              <a:gd name="T31" fmla="*/ 4819 h 168"/>
              <a:gd name="T32" fmla="*/ 121906 w 96"/>
              <a:gd name="T33" fmla="*/ 4819 h 168"/>
              <a:gd name="T34" fmla="*/ 134739 w 96"/>
              <a:gd name="T35" fmla="*/ 0 h 168"/>
              <a:gd name="T36" fmla="*/ 153987 w 96"/>
              <a:gd name="T37" fmla="*/ 19277 h 168"/>
              <a:gd name="T38" fmla="*/ 147571 w 96"/>
              <a:gd name="T39" fmla="*/ 33734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68">
                <a:moveTo>
                  <a:pt x="92" y="21"/>
                </a:moveTo>
                <a:cubicBezTo>
                  <a:pt x="29" y="84"/>
                  <a:pt x="29" y="84"/>
                  <a:pt x="29" y="84"/>
                </a:cubicBezTo>
                <a:cubicBezTo>
                  <a:pt x="93" y="148"/>
                  <a:pt x="93" y="148"/>
                  <a:pt x="93" y="148"/>
                </a:cubicBezTo>
                <a:cubicBezTo>
                  <a:pt x="93" y="148"/>
                  <a:pt x="93" y="148"/>
                  <a:pt x="93" y="148"/>
                </a:cubicBezTo>
                <a:cubicBezTo>
                  <a:pt x="95" y="150"/>
                  <a:pt x="96" y="153"/>
                  <a:pt x="96" y="156"/>
                </a:cubicBezTo>
                <a:cubicBezTo>
                  <a:pt x="96" y="163"/>
                  <a:pt x="91" y="168"/>
                  <a:pt x="84" y="168"/>
                </a:cubicBezTo>
                <a:cubicBezTo>
                  <a:pt x="81" y="168"/>
                  <a:pt x="78" y="167"/>
                  <a:pt x="76" y="165"/>
                </a:cubicBezTo>
                <a:cubicBezTo>
                  <a:pt x="76" y="165"/>
                  <a:pt x="76" y="165"/>
                  <a:pt x="76" y="165"/>
                </a:cubicBezTo>
                <a:cubicBezTo>
                  <a:pt x="4" y="93"/>
                  <a:pt x="4" y="93"/>
                  <a:pt x="4" y="93"/>
                </a:cubicBezTo>
                <a:cubicBezTo>
                  <a:pt x="4" y="93"/>
                  <a:pt x="4" y="93"/>
                  <a:pt x="4" y="93"/>
                </a:cubicBezTo>
                <a:cubicBezTo>
                  <a:pt x="1" y="90"/>
                  <a:pt x="0" y="87"/>
                  <a:pt x="0" y="84"/>
                </a:cubicBezTo>
                <a:cubicBezTo>
                  <a:pt x="0" y="84"/>
                  <a:pt x="0" y="84"/>
                  <a:pt x="0" y="84"/>
                </a:cubicBezTo>
                <a:cubicBezTo>
                  <a:pt x="0" y="84"/>
                  <a:pt x="0" y="84"/>
                  <a:pt x="0" y="84"/>
                </a:cubicBezTo>
                <a:cubicBezTo>
                  <a:pt x="0" y="81"/>
                  <a:pt x="1" y="77"/>
                  <a:pt x="4" y="75"/>
                </a:cubicBezTo>
                <a:cubicBezTo>
                  <a:pt x="4" y="75"/>
                  <a:pt x="4" y="75"/>
                  <a:pt x="4" y="75"/>
                </a:cubicBezTo>
                <a:cubicBezTo>
                  <a:pt x="76" y="3"/>
                  <a:pt x="76" y="3"/>
                  <a:pt x="76" y="3"/>
                </a:cubicBezTo>
                <a:cubicBezTo>
                  <a:pt x="76" y="3"/>
                  <a:pt x="76" y="3"/>
                  <a:pt x="76" y="3"/>
                </a:cubicBezTo>
                <a:cubicBezTo>
                  <a:pt x="78" y="1"/>
                  <a:pt x="81" y="0"/>
                  <a:pt x="84" y="0"/>
                </a:cubicBezTo>
                <a:cubicBezTo>
                  <a:pt x="91" y="0"/>
                  <a:pt x="96" y="5"/>
                  <a:pt x="96" y="12"/>
                </a:cubicBezTo>
                <a:cubicBezTo>
                  <a:pt x="96" y="16"/>
                  <a:pt x="94" y="19"/>
                  <a:pt x="92" y="21"/>
                </a:cubicBezTo>
              </a:path>
            </a:pathLst>
          </a:custGeom>
          <a:solidFill>
            <a:sysClr val="window" lastClr="FFFFFF"/>
          </a:solidFill>
          <a:ln>
            <a:noFill/>
          </a:ln>
        </p:spPr>
        <p:txBody>
          <a:bodyPr/>
          <a:lstStyle/>
          <a:p>
            <a:pPr defTabSz="457200" fontAlgn="auto">
              <a:spcBef>
                <a:spcPts val="0"/>
              </a:spcBef>
              <a:spcAft>
                <a:spcPts val="0"/>
              </a:spcAft>
              <a:defRPr/>
            </a:pPr>
            <a:endParaRPr lang="en-US" sz="1350" kern="0" dirty="0">
              <a:solidFill>
                <a:prstClr val="black"/>
              </a:solidFill>
              <a:latin typeface="+mn-lt"/>
              <a:cs typeface="+mn-cs"/>
            </a:endParaRP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27653"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27655" name="Metin kutusu 4"/>
          <p:cNvSpPr txBox="1">
            <a:spLocks noChangeArrowheads="1"/>
          </p:cNvSpPr>
          <p:nvPr/>
        </p:nvSpPr>
        <p:spPr bwMode="auto">
          <a:xfrm>
            <a:off x="534988" y="293688"/>
            <a:ext cx="9793287" cy="523875"/>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AÇIK KAPI BÜROLARI </a:t>
            </a:r>
          </a:p>
        </p:txBody>
      </p:sp>
      <p:pic>
        <p:nvPicPr>
          <p:cNvPr id="27656"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7659"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14731B39-12CB-47C4-8E8C-4F7FA9C9BAB0}" type="slidenum">
              <a:rPr lang="tr-TR" altLang="tr-TR">
                <a:solidFill>
                  <a:schemeClr val="bg1"/>
                </a:solidFill>
                <a:cs typeface="Arial" charset="0"/>
              </a:rPr>
              <a:pPr algn="ctr" fontAlgn="base">
                <a:spcBef>
                  <a:spcPct val="0"/>
                </a:spcBef>
                <a:spcAft>
                  <a:spcPct val="0"/>
                </a:spcAft>
              </a:pPr>
              <a:t>8</a:t>
            </a:fld>
            <a:endParaRPr lang="tr-TR" altLang="tr-TR">
              <a:solidFill>
                <a:schemeClr val="bg1"/>
              </a:solidFill>
              <a:cs typeface="Arial" charset="0"/>
            </a:endParaRPr>
          </a:p>
        </p:txBody>
      </p:sp>
      <p:cxnSp>
        <p:nvCxnSpPr>
          <p:cNvPr id="35" name="Düz Bağlayıcı 16"/>
          <p:cNvCxnSpPr/>
          <p:nvPr/>
        </p:nvCxnSpPr>
        <p:spPr>
          <a:xfrm>
            <a:off x="414338" y="1679575"/>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pic>
        <p:nvPicPr>
          <p:cNvPr id="27661" name="Resim 15"/>
          <p:cNvPicPr>
            <a:picLocks noChangeAspect="1"/>
          </p:cNvPicPr>
          <p:nvPr/>
        </p:nvPicPr>
        <p:blipFill>
          <a:blip r:embed="rId5"/>
          <a:srcRect/>
          <a:stretch>
            <a:fillRect/>
          </a:stretch>
        </p:blipFill>
        <p:spPr bwMode="auto">
          <a:xfrm>
            <a:off x="534988" y="974725"/>
            <a:ext cx="644525" cy="585788"/>
          </a:xfrm>
          <a:prstGeom prst="rect">
            <a:avLst/>
          </a:prstGeom>
          <a:noFill/>
          <a:ln w="9525">
            <a:noFill/>
            <a:miter lim="800000"/>
            <a:headEnd/>
            <a:tailEnd/>
          </a:ln>
        </p:spPr>
      </p:pic>
      <p:sp>
        <p:nvSpPr>
          <p:cNvPr id="27662" name="Dikdörtgen 15"/>
          <p:cNvSpPr>
            <a:spLocks noChangeArrowheads="1"/>
          </p:cNvSpPr>
          <p:nvPr/>
        </p:nvSpPr>
        <p:spPr bwMode="auto">
          <a:xfrm>
            <a:off x="8304213" y="2782888"/>
            <a:ext cx="1504950" cy="460375"/>
          </a:xfrm>
          <a:prstGeom prst="rect">
            <a:avLst/>
          </a:prstGeom>
          <a:noFill/>
          <a:ln w="9525">
            <a:noFill/>
            <a:miter lim="800000"/>
            <a:headEnd/>
            <a:tailEnd/>
          </a:ln>
        </p:spPr>
        <p:txBody>
          <a:bodyPr wrap="none">
            <a:spAutoFit/>
          </a:bodyPr>
          <a:lstStyle/>
          <a:p>
            <a:pPr algn="ctr"/>
            <a:r>
              <a:rPr lang="tr-TR" altLang="tr-TR" sz="2400" b="1">
                <a:solidFill>
                  <a:schemeClr val="bg1"/>
                </a:solidFill>
                <a:latin typeface="Calibri" pitchFamily="34" charset="0"/>
                <a:cs typeface="Times New Roman" pitchFamily="18" charset="0"/>
              </a:rPr>
              <a:t>PERSONEL</a:t>
            </a:r>
          </a:p>
        </p:txBody>
      </p:sp>
      <p:sp>
        <p:nvSpPr>
          <p:cNvPr id="71" name="Freeform 47">
            <a:extLst/>
          </p:cNvPr>
          <p:cNvSpPr>
            <a:spLocks noChangeArrowheads="1"/>
          </p:cNvSpPr>
          <p:nvPr/>
        </p:nvSpPr>
        <p:spPr bwMode="auto">
          <a:xfrm>
            <a:off x="8751888" y="2300288"/>
            <a:ext cx="588962" cy="409575"/>
          </a:xfrm>
          <a:custGeom>
            <a:avLst/>
            <a:gdLst>
              <a:gd name="T0" fmla="*/ 221804 w 498"/>
              <a:gd name="T1" fmla="*/ 194813 h 435"/>
              <a:gd name="T2" fmla="*/ 221804 w 498"/>
              <a:gd name="T3" fmla="*/ 194813 h 435"/>
              <a:gd name="T4" fmla="*/ 217341 w 498"/>
              <a:gd name="T5" fmla="*/ 147232 h 435"/>
              <a:gd name="T6" fmla="*/ 189671 w 498"/>
              <a:gd name="T7" fmla="*/ 131521 h 435"/>
              <a:gd name="T8" fmla="*/ 166018 w 498"/>
              <a:gd name="T9" fmla="*/ 103691 h 435"/>
              <a:gd name="T10" fmla="*/ 174051 w 498"/>
              <a:gd name="T11" fmla="*/ 87980 h 435"/>
              <a:gd name="T12" fmla="*/ 182084 w 498"/>
              <a:gd name="T13" fmla="*/ 71372 h 435"/>
              <a:gd name="T14" fmla="*/ 178068 w 498"/>
              <a:gd name="T15" fmla="*/ 67781 h 435"/>
              <a:gd name="T16" fmla="*/ 182084 w 498"/>
              <a:gd name="T17" fmla="*/ 51621 h 435"/>
              <a:gd name="T18" fmla="*/ 154415 w 498"/>
              <a:gd name="T19" fmla="*/ 27830 h 435"/>
              <a:gd name="T20" fmla="*/ 126745 w 498"/>
              <a:gd name="T21" fmla="*/ 51621 h 435"/>
              <a:gd name="T22" fmla="*/ 130762 w 498"/>
              <a:gd name="T23" fmla="*/ 67781 h 435"/>
              <a:gd name="T24" fmla="*/ 126745 w 498"/>
              <a:gd name="T25" fmla="*/ 71372 h 435"/>
              <a:gd name="T26" fmla="*/ 134778 w 498"/>
              <a:gd name="T27" fmla="*/ 87980 h 435"/>
              <a:gd name="T28" fmla="*/ 138795 w 498"/>
              <a:gd name="T29" fmla="*/ 103691 h 435"/>
              <a:gd name="T30" fmla="*/ 130762 w 498"/>
              <a:gd name="T31" fmla="*/ 123441 h 435"/>
              <a:gd name="T32" fmla="*/ 170035 w 498"/>
              <a:gd name="T33" fmla="*/ 163392 h 435"/>
              <a:gd name="T34" fmla="*/ 170035 w 498"/>
              <a:gd name="T35" fmla="*/ 194813 h 435"/>
              <a:gd name="T36" fmla="*/ 221804 w 498"/>
              <a:gd name="T37" fmla="*/ 194813 h 435"/>
              <a:gd name="T38" fmla="*/ 115142 w 498"/>
              <a:gd name="T39" fmla="*/ 135561 h 435"/>
              <a:gd name="T40" fmla="*/ 115142 w 498"/>
              <a:gd name="T41" fmla="*/ 135561 h 435"/>
              <a:gd name="T42" fmla="*/ 83455 w 498"/>
              <a:gd name="T43" fmla="*/ 103691 h 435"/>
              <a:gd name="T44" fmla="*/ 95059 w 498"/>
              <a:gd name="T45" fmla="*/ 75412 h 435"/>
              <a:gd name="T46" fmla="*/ 103092 w 498"/>
              <a:gd name="T47" fmla="*/ 59701 h 435"/>
              <a:gd name="T48" fmla="*/ 99075 w 498"/>
              <a:gd name="T49" fmla="*/ 51621 h 435"/>
              <a:gd name="T50" fmla="*/ 103092 w 498"/>
              <a:gd name="T51" fmla="*/ 31870 h 435"/>
              <a:gd name="T52" fmla="*/ 67389 w 498"/>
              <a:gd name="T53" fmla="*/ 0 h 435"/>
              <a:gd name="T54" fmla="*/ 31686 w 498"/>
              <a:gd name="T55" fmla="*/ 31870 h 435"/>
              <a:gd name="T56" fmla="*/ 31686 w 498"/>
              <a:gd name="T57" fmla="*/ 51621 h 435"/>
              <a:gd name="T58" fmla="*/ 31686 w 498"/>
              <a:gd name="T59" fmla="*/ 59701 h 435"/>
              <a:gd name="T60" fmla="*/ 39719 w 498"/>
              <a:gd name="T61" fmla="*/ 75412 h 435"/>
              <a:gd name="T62" fmla="*/ 47753 w 498"/>
              <a:gd name="T63" fmla="*/ 103691 h 435"/>
              <a:gd name="T64" fmla="*/ 20083 w 498"/>
              <a:gd name="T65" fmla="*/ 135561 h 435"/>
              <a:gd name="T66" fmla="*/ 0 w 498"/>
              <a:gd name="T67" fmla="*/ 155312 h 435"/>
              <a:gd name="T68" fmla="*/ 0 w 498"/>
              <a:gd name="T69" fmla="*/ 194813 h 435"/>
              <a:gd name="T70" fmla="*/ 154415 w 498"/>
              <a:gd name="T71" fmla="*/ 194813 h 435"/>
              <a:gd name="T72" fmla="*/ 154415 w 498"/>
              <a:gd name="T73" fmla="*/ 163392 h 435"/>
              <a:gd name="T74" fmla="*/ 115142 w 498"/>
              <a:gd name="T75" fmla="*/ 135561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a:extLst/>
        </p:spPr>
        <p:txBody>
          <a:bodyPr wrap="none" lIns="25718" tIns="12859" rIns="25718" bIns="12859" anchor="ctr"/>
          <a:lstStyle/>
          <a:p>
            <a:pPr fontAlgn="auto">
              <a:spcBef>
                <a:spcPts val="0"/>
              </a:spcBef>
              <a:spcAft>
                <a:spcPts val="0"/>
              </a:spcAft>
              <a:defRPr/>
            </a:pPr>
            <a:endParaRPr lang="en-US" sz="1350" dirty="0">
              <a:latin typeface="+mn-lt"/>
              <a:cs typeface="+mn-cs"/>
            </a:endParaRPr>
          </a:p>
        </p:txBody>
      </p:sp>
      <p:sp>
        <p:nvSpPr>
          <p:cNvPr id="49" name="Rectangle: Rounded Corners 4">
            <a:extLst/>
          </p:cNvPr>
          <p:cNvSpPr/>
          <p:nvPr/>
        </p:nvSpPr>
        <p:spPr>
          <a:xfrm>
            <a:off x="534988" y="1808163"/>
            <a:ext cx="11403012" cy="3233737"/>
          </a:xfrm>
          <a:prstGeom prst="roundRect">
            <a:avLst>
              <a:gd name="adj" fmla="val 0"/>
            </a:avLst>
          </a:prstGeom>
          <a:gradFill>
            <a:gsLst>
              <a:gs pos="100000">
                <a:srgbClr val="E43434">
                  <a:lumMod val="75000"/>
                </a:srgbClr>
              </a:gs>
              <a:gs pos="0">
                <a:srgbClr val="E43434"/>
              </a:gs>
            </a:gsLst>
            <a:lin ang="5400000" scaled="0"/>
          </a:gradFill>
          <a:ln w="12700" cap="flat" cmpd="sng" algn="ctr">
            <a:noFill/>
            <a:prstDash val="solid"/>
            <a:miter lim="800000"/>
          </a:ln>
          <a:effectLst/>
        </p:spPr>
        <p:txBody>
          <a:bodyPr anchor="ctr"/>
          <a:lstStyle/>
          <a:p>
            <a:pPr algn="ctr" defTabSz="457200" fontAlgn="auto">
              <a:spcBef>
                <a:spcPts val="0"/>
              </a:spcBef>
              <a:spcAft>
                <a:spcPts val="0"/>
              </a:spcAft>
              <a:defRPr/>
            </a:pPr>
            <a:endParaRPr lang="id-ID" sz="1350" kern="0">
              <a:solidFill>
                <a:prstClr val="white"/>
              </a:solidFill>
              <a:latin typeface="Calibri" panose="020F0502020204030204"/>
              <a:cs typeface="+mn-cs"/>
            </a:endParaRPr>
          </a:p>
        </p:txBody>
      </p:sp>
      <p:sp>
        <p:nvSpPr>
          <p:cNvPr id="27665" name="Dikdörtgen 71"/>
          <p:cNvSpPr>
            <a:spLocks noChangeArrowheads="1"/>
          </p:cNvSpPr>
          <p:nvPr/>
        </p:nvSpPr>
        <p:spPr bwMode="auto">
          <a:xfrm>
            <a:off x="1023938" y="2443163"/>
            <a:ext cx="10109200" cy="1878012"/>
          </a:xfrm>
          <a:prstGeom prst="rect">
            <a:avLst/>
          </a:prstGeom>
          <a:noFill/>
          <a:ln w="9525">
            <a:noFill/>
            <a:miter lim="800000"/>
            <a:headEnd/>
            <a:tailEnd/>
          </a:ln>
        </p:spPr>
        <p:txBody>
          <a:bodyPr>
            <a:spAutoFit/>
          </a:bodyPr>
          <a:lstStyle/>
          <a:p>
            <a:pPr algn="ctr"/>
            <a:r>
              <a:rPr lang="tr-TR" sz="3200" b="1">
                <a:solidFill>
                  <a:srgbClr val="FFFFFF"/>
                </a:solidFill>
                <a:latin typeface="Calibri" pitchFamily="34" charset="0"/>
              </a:rPr>
              <a:t>Koordinatör kimdir? </a:t>
            </a:r>
          </a:p>
          <a:p>
            <a:pPr algn="ctr"/>
            <a:r>
              <a:rPr lang="tr-TR" sz="2800">
                <a:solidFill>
                  <a:srgbClr val="FFFFFF"/>
                </a:solidFill>
                <a:latin typeface="Calibri" pitchFamily="34" charset="0"/>
              </a:rPr>
              <a:t>Bakanlık olarak büroya kolay ulaşmak, muhatap olabilecek bir kişiyi bulmak adına seçilen; diğer personelden hiyerarşik olarak bir üstünlüğü olmayan kişidir.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125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 calcmode="lin" valueType="num">
                                      <p:cBhvr>
                                        <p:cTn id="9" dur="500" fill="hold"/>
                                        <p:tgtEl>
                                          <p:spTgt spid="71"/>
                                        </p:tgtEl>
                                        <p:attrNameLst>
                                          <p:attrName>style.rotation</p:attrName>
                                        </p:attrNameLst>
                                      </p:cBhvr>
                                      <p:tavLst>
                                        <p:tav tm="0">
                                          <p:val>
                                            <p:fltVal val="360"/>
                                          </p:val>
                                        </p:tav>
                                        <p:tav tm="100000">
                                          <p:val>
                                            <p:fltVal val="0"/>
                                          </p:val>
                                        </p:tav>
                                      </p:tavLst>
                                    </p:anim>
                                    <p:animEffect transition="in" filter="fade">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Dikdörtgen 76"/>
          <p:cNvSpPr/>
          <p:nvPr/>
        </p:nvSpPr>
        <p:spPr>
          <a:xfrm>
            <a:off x="0" y="579438"/>
            <a:ext cx="12192000" cy="6278562"/>
          </a:xfrm>
          <a:prstGeom prst="rect">
            <a:avLst/>
          </a:prstGeom>
          <a:pattFill prst="dk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tr-TR" altLang="tr-TR" dirty="0" smtClean="0">
              <a:solidFill>
                <a:srgbClr val="FF9F1B"/>
              </a:solidFill>
            </a:endParaRPr>
          </a:p>
        </p:txBody>
      </p:sp>
      <p:sp>
        <p:nvSpPr>
          <p:cNvPr id="79" name="Dikdörtgen 78"/>
          <p:cNvSpPr/>
          <p:nvPr/>
        </p:nvSpPr>
        <p:spPr>
          <a:xfrm>
            <a:off x="414338" y="915988"/>
            <a:ext cx="11523662" cy="545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 name="Arrow: Pentagon 12">
            <a:extLst/>
          </p:cNvPr>
          <p:cNvSpPr/>
          <p:nvPr/>
        </p:nvSpPr>
        <p:spPr>
          <a:xfrm rot="10800000">
            <a:off x="8550275" y="157163"/>
            <a:ext cx="3641725" cy="738187"/>
          </a:xfrm>
          <a:prstGeom prst="homePlate">
            <a:avLst/>
          </a:prstGeom>
          <a:solidFill>
            <a:schemeClr val="accent1">
              <a:lumMod val="50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pic>
        <p:nvPicPr>
          <p:cNvPr id="29700" name="Picture 5"/>
          <p:cNvPicPr>
            <a:picLocks noChangeAspect="1" noChangeArrowheads="1"/>
          </p:cNvPicPr>
          <p:nvPr/>
        </p:nvPicPr>
        <p:blipFill>
          <a:blip r:embed="rId3">
            <a:grayscl/>
            <a:biLevel thresh="50000"/>
          </a:blip>
          <a:srcRect/>
          <a:stretch>
            <a:fillRect/>
          </a:stretch>
        </p:blipFill>
        <p:spPr bwMode="auto">
          <a:xfrm>
            <a:off x="10329863" y="177800"/>
            <a:ext cx="681037" cy="695325"/>
          </a:xfrm>
          <a:prstGeom prst="rect">
            <a:avLst/>
          </a:prstGeom>
          <a:noFill/>
          <a:ln w="9525">
            <a:noFill/>
            <a:miter lim="800000"/>
            <a:headEnd/>
            <a:tailEnd/>
          </a:ln>
        </p:spPr>
      </p:pic>
      <p:sp>
        <p:nvSpPr>
          <p:cNvPr id="4" name="Arrow: Pentagon 12">
            <a:extLst/>
          </p:cNvPr>
          <p:cNvSpPr/>
          <p:nvPr/>
        </p:nvSpPr>
        <p:spPr>
          <a:xfrm>
            <a:off x="-46038" y="157163"/>
            <a:ext cx="10006013" cy="738187"/>
          </a:xfrm>
          <a:prstGeom prst="homePlate">
            <a:avLst/>
          </a:prstGeom>
          <a:solidFill>
            <a:srgbClr val="F37042"/>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350"/>
          </a:p>
        </p:txBody>
      </p:sp>
      <p:sp>
        <p:nvSpPr>
          <p:cNvPr id="29702" name="Metin kutusu 4"/>
          <p:cNvSpPr txBox="1">
            <a:spLocks noChangeArrowheads="1"/>
          </p:cNvSpPr>
          <p:nvPr/>
        </p:nvSpPr>
        <p:spPr bwMode="auto">
          <a:xfrm>
            <a:off x="534988" y="293688"/>
            <a:ext cx="9793287" cy="519112"/>
          </a:xfrm>
          <a:prstGeom prst="rect">
            <a:avLst/>
          </a:prstGeom>
          <a:noFill/>
          <a:ln w="9525">
            <a:noFill/>
            <a:miter lim="800000"/>
            <a:headEnd/>
            <a:tailEnd/>
          </a:ln>
        </p:spPr>
        <p:txBody>
          <a:bodyPr>
            <a:spAutoFit/>
          </a:bodyPr>
          <a:lstStyle/>
          <a:p>
            <a:r>
              <a:rPr lang="tr-TR" sz="2800" b="1">
                <a:solidFill>
                  <a:schemeClr val="bg1"/>
                </a:solidFill>
                <a:latin typeface="Calibri" pitchFamily="34" charset="0"/>
              </a:rPr>
              <a:t>ÇALIŞMA USULÜ</a:t>
            </a:r>
          </a:p>
        </p:txBody>
      </p:sp>
      <p:pic>
        <p:nvPicPr>
          <p:cNvPr id="29703" name="Resim 28"/>
          <p:cNvPicPr>
            <a:picLocks noChangeAspect="1" noChangeArrowheads="1"/>
          </p:cNvPicPr>
          <p:nvPr/>
        </p:nvPicPr>
        <p:blipFill>
          <a:blip r:embed="rId4">
            <a:grayscl/>
            <a:biLevel thresh="50000"/>
          </a:blip>
          <a:srcRect/>
          <a:stretch>
            <a:fillRect/>
          </a:stretch>
        </p:blipFill>
        <p:spPr bwMode="auto">
          <a:xfrm>
            <a:off x="11288713" y="206375"/>
            <a:ext cx="533400" cy="639763"/>
          </a:xfrm>
          <a:prstGeom prst="rect">
            <a:avLst/>
          </a:prstGeom>
          <a:noFill/>
          <a:ln w="9525">
            <a:noFill/>
            <a:miter lim="800000"/>
            <a:headEnd/>
            <a:tailEnd/>
          </a:ln>
        </p:spPr>
      </p:pic>
      <p:cxnSp>
        <p:nvCxnSpPr>
          <p:cNvPr id="13" name="Düz Bağlayıcı 12"/>
          <p:cNvCxnSpPr/>
          <p:nvPr/>
        </p:nvCxnSpPr>
        <p:spPr>
          <a:xfrm>
            <a:off x="11133138" y="206375"/>
            <a:ext cx="0" cy="6111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16"/>
          <p:cNvSpPr/>
          <p:nvPr/>
        </p:nvSpPr>
        <p:spPr>
          <a:xfrm>
            <a:off x="11514138" y="6469063"/>
            <a:ext cx="423862" cy="388937"/>
          </a:xfrm>
          <a:prstGeom prst="rect">
            <a:avLst/>
          </a:prstGeom>
          <a:solidFill>
            <a:srgbClr val="F370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9706" name="Slayt Numarası Yer Tutucusu 3"/>
          <p:cNvSpPr>
            <a:spLocks noGrp="1" noChangeArrowheads="1"/>
          </p:cNvSpPr>
          <p:nvPr>
            <p:ph type="sldNum" sz="quarter" idx="12"/>
          </p:nvPr>
        </p:nvSpPr>
        <p:spPr bwMode="auto">
          <a:xfrm>
            <a:off x="11523663" y="6434138"/>
            <a:ext cx="414337"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fld id="{47D480D1-4214-4374-9DE8-71E83D7EEB5B}" type="slidenum">
              <a:rPr lang="tr-TR" altLang="tr-TR">
                <a:solidFill>
                  <a:schemeClr val="bg1"/>
                </a:solidFill>
                <a:cs typeface="Arial" charset="0"/>
              </a:rPr>
              <a:pPr algn="ctr" fontAlgn="base">
                <a:spcBef>
                  <a:spcPct val="0"/>
                </a:spcBef>
                <a:spcAft>
                  <a:spcPct val="0"/>
                </a:spcAft>
              </a:pPr>
              <a:t>9</a:t>
            </a:fld>
            <a:endParaRPr lang="tr-TR" altLang="tr-TR">
              <a:solidFill>
                <a:schemeClr val="bg1"/>
              </a:solidFill>
              <a:cs typeface="Arial" charset="0"/>
            </a:endParaRPr>
          </a:p>
        </p:txBody>
      </p:sp>
      <p:cxnSp>
        <p:nvCxnSpPr>
          <p:cNvPr id="35" name="Düz Bağlayıcı 16"/>
          <p:cNvCxnSpPr/>
          <p:nvPr/>
        </p:nvCxnSpPr>
        <p:spPr>
          <a:xfrm>
            <a:off x="414338" y="1136650"/>
            <a:ext cx="11523662" cy="0"/>
          </a:xfrm>
          <a:prstGeom prst="line">
            <a:avLst/>
          </a:prstGeom>
          <a:ln w="38100">
            <a:solidFill>
              <a:srgbClr val="F37042"/>
            </a:solidFill>
          </a:ln>
        </p:spPr>
        <p:style>
          <a:lnRef idx="1">
            <a:schemeClr val="accent1"/>
          </a:lnRef>
          <a:fillRef idx="0">
            <a:schemeClr val="accent1"/>
          </a:fillRef>
          <a:effectRef idx="0">
            <a:schemeClr val="accent1"/>
          </a:effectRef>
          <a:fontRef idx="minor">
            <a:schemeClr val="tx1"/>
          </a:fontRef>
        </p:style>
      </p:cxnSp>
      <p:sp>
        <p:nvSpPr>
          <p:cNvPr id="27" name="Oval 26"/>
          <p:cNvSpPr>
            <a:spLocks/>
          </p:cNvSpPr>
          <p:nvPr/>
        </p:nvSpPr>
        <p:spPr bwMode="auto">
          <a:xfrm>
            <a:off x="5942013" y="1633538"/>
            <a:ext cx="3949700" cy="3949700"/>
          </a:xfrm>
          <a:prstGeom prst="ellipse">
            <a:avLst/>
          </a:prstGeom>
          <a:solidFill>
            <a:srgbClr val="00AA78"/>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8" name="Oval 27"/>
          <p:cNvSpPr>
            <a:spLocks/>
          </p:cNvSpPr>
          <p:nvPr/>
        </p:nvSpPr>
        <p:spPr bwMode="auto">
          <a:xfrm>
            <a:off x="8059738" y="4164013"/>
            <a:ext cx="1420812" cy="1419225"/>
          </a:xfrm>
          <a:prstGeom prst="ellipse">
            <a:avLst/>
          </a:prstGeom>
          <a:solidFill>
            <a:srgbClr val="9BC832">
              <a:alpha val="60000"/>
            </a:srgbClr>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9" name="Oval 28"/>
          <p:cNvSpPr>
            <a:spLocks/>
          </p:cNvSpPr>
          <p:nvPr/>
        </p:nvSpPr>
        <p:spPr bwMode="auto">
          <a:xfrm>
            <a:off x="9350375" y="1444625"/>
            <a:ext cx="2376488" cy="2376488"/>
          </a:xfrm>
          <a:prstGeom prst="ellipse">
            <a:avLst/>
          </a:prstGeom>
          <a:solidFill>
            <a:srgbClr val="F37042"/>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0" name="Oval 6"/>
          <p:cNvSpPr>
            <a:spLocks/>
          </p:cNvSpPr>
          <p:nvPr/>
        </p:nvSpPr>
        <p:spPr bwMode="auto">
          <a:xfrm>
            <a:off x="3644900" y="1471613"/>
            <a:ext cx="2667000" cy="2668587"/>
          </a:xfrm>
          <a:prstGeom prst="ellipse">
            <a:avLst/>
          </a:prstGeom>
          <a:solidFill>
            <a:srgbClr val="505AAA"/>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1" name="Oval 7"/>
          <p:cNvSpPr>
            <a:spLocks/>
          </p:cNvSpPr>
          <p:nvPr/>
        </p:nvSpPr>
        <p:spPr bwMode="auto">
          <a:xfrm>
            <a:off x="703263" y="2406650"/>
            <a:ext cx="3038475" cy="3038475"/>
          </a:xfrm>
          <a:prstGeom prst="ellipse">
            <a:avLst/>
          </a:prstGeom>
          <a:solidFill>
            <a:srgbClr val="000000">
              <a:alpha val="8000"/>
            </a:srgbClr>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2" name="Oval 31"/>
          <p:cNvSpPr>
            <a:spLocks/>
          </p:cNvSpPr>
          <p:nvPr/>
        </p:nvSpPr>
        <p:spPr bwMode="auto">
          <a:xfrm>
            <a:off x="9929813" y="3978275"/>
            <a:ext cx="777875" cy="779463"/>
          </a:xfrm>
          <a:prstGeom prst="ellipse">
            <a:avLst/>
          </a:prstGeom>
          <a:solidFill>
            <a:srgbClr val="9BC832"/>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6" name="Oval 35"/>
          <p:cNvSpPr>
            <a:spLocks/>
          </p:cNvSpPr>
          <p:nvPr/>
        </p:nvSpPr>
        <p:spPr bwMode="auto">
          <a:xfrm>
            <a:off x="3806825" y="4291013"/>
            <a:ext cx="1168400" cy="1166812"/>
          </a:xfrm>
          <a:prstGeom prst="ellipse">
            <a:avLst/>
          </a:prstGeom>
          <a:solidFill>
            <a:srgbClr val="F05532"/>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37" name="Oval 7"/>
          <p:cNvSpPr>
            <a:spLocks/>
          </p:cNvSpPr>
          <p:nvPr/>
        </p:nvSpPr>
        <p:spPr bwMode="auto">
          <a:xfrm>
            <a:off x="2319338" y="2016125"/>
            <a:ext cx="1222375" cy="1222375"/>
          </a:xfrm>
          <a:prstGeom prst="ellipse">
            <a:avLst/>
          </a:prstGeom>
          <a:solidFill>
            <a:srgbClr val="FFFFFF">
              <a:alpha val="35000"/>
            </a:srgbClr>
          </a:solidFill>
          <a:ln>
            <a:noFill/>
          </a:ln>
          <a:extLst/>
        </p:spPr>
        <p:txBody>
          <a:bodyPr lIns="0" tIns="0" rIns="0" bIns="0"/>
          <a:lstStyle/>
          <a:p>
            <a:pPr algn="ctr">
              <a:defRPr/>
            </a:pPr>
            <a:endParaRPr lang="en-US" sz="2100" kern="0">
              <a:solidFill>
                <a:srgbClr val="000000"/>
              </a:solidFill>
              <a:latin typeface="Gill Sans" charset="0"/>
              <a:cs typeface="+mn-cs"/>
              <a:sym typeface="Gill Sans" charset="0"/>
            </a:endParaRPr>
          </a:p>
        </p:txBody>
      </p:sp>
      <p:sp>
        <p:nvSpPr>
          <p:cNvPr id="29716" name="Dikdörtgen 7"/>
          <p:cNvSpPr>
            <a:spLocks noChangeArrowheads="1"/>
          </p:cNvSpPr>
          <p:nvPr/>
        </p:nvSpPr>
        <p:spPr bwMode="auto">
          <a:xfrm>
            <a:off x="968375" y="3359150"/>
            <a:ext cx="2460625" cy="1322388"/>
          </a:xfrm>
          <a:prstGeom prst="rect">
            <a:avLst/>
          </a:prstGeom>
          <a:noFill/>
          <a:ln w="9525">
            <a:noFill/>
            <a:miter lim="800000"/>
            <a:headEnd/>
            <a:tailEnd/>
          </a:ln>
        </p:spPr>
        <p:txBody>
          <a:bodyPr>
            <a:spAutoFit/>
          </a:bodyPr>
          <a:lstStyle/>
          <a:p>
            <a:pPr algn="ctr"/>
            <a:r>
              <a:rPr lang="tr-TR" sz="2000" b="1">
                <a:latin typeface="Calibri" pitchFamily="34" charset="0"/>
              </a:rPr>
              <a:t>Açık Kapı Bürosunda görev yapan personel birbiriyle uyum içinde çalışmalıdır.</a:t>
            </a:r>
          </a:p>
        </p:txBody>
      </p:sp>
      <p:sp>
        <p:nvSpPr>
          <p:cNvPr id="29717" name="Dikdörtgen 37"/>
          <p:cNvSpPr>
            <a:spLocks noChangeArrowheads="1"/>
          </p:cNvSpPr>
          <p:nvPr/>
        </p:nvSpPr>
        <p:spPr bwMode="auto">
          <a:xfrm>
            <a:off x="6359525" y="2841625"/>
            <a:ext cx="3200400" cy="1570038"/>
          </a:xfrm>
          <a:prstGeom prst="rect">
            <a:avLst/>
          </a:prstGeom>
          <a:noFill/>
          <a:ln w="9525">
            <a:noFill/>
            <a:miter lim="800000"/>
            <a:headEnd/>
            <a:tailEnd/>
          </a:ln>
        </p:spPr>
        <p:txBody>
          <a:bodyPr>
            <a:spAutoFit/>
          </a:bodyPr>
          <a:lstStyle/>
          <a:p>
            <a:pPr algn="ctr"/>
            <a:r>
              <a:rPr lang="tr-TR" sz="2400" b="1">
                <a:solidFill>
                  <a:schemeClr val="bg1"/>
                </a:solidFill>
                <a:latin typeface="Calibri" pitchFamily="34" charset="0"/>
              </a:rPr>
              <a:t>Yazışma iş ve işlemleri ise Yazı İşleri Müdürlüğü aracılığıyla yürütülmektedir.</a:t>
            </a:r>
          </a:p>
        </p:txBody>
      </p:sp>
      <p:sp>
        <p:nvSpPr>
          <p:cNvPr id="29718" name="Dikdörtgen 38"/>
          <p:cNvSpPr>
            <a:spLocks noChangeArrowheads="1"/>
          </p:cNvSpPr>
          <p:nvPr/>
        </p:nvSpPr>
        <p:spPr bwMode="auto">
          <a:xfrm>
            <a:off x="3541713" y="2176463"/>
            <a:ext cx="2924175" cy="1201737"/>
          </a:xfrm>
          <a:prstGeom prst="rect">
            <a:avLst/>
          </a:prstGeom>
          <a:noFill/>
          <a:ln w="9525">
            <a:noFill/>
            <a:miter lim="800000"/>
            <a:headEnd/>
            <a:tailEnd/>
          </a:ln>
        </p:spPr>
        <p:txBody>
          <a:bodyPr>
            <a:spAutoFit/>
          </a:bodyPr>
          <a:lstStyle/>
          <a:p>
            <a:pPr algn="ctr"/>
            <a:r>
              <a:rPr lang="tr-TR" sz="2400" b="1">
                <a:solidFill>
                  <a:schemeClr val="bg1"/>
                </a:solidFill>
                <a:latin typeface="Calibri" pitchFamily="34" charset="0"/>
              </a:rPr>
              <a:t>Personel bizzat kaymakam ile çalışmaktadır. </a:t>
            </a:r>
          </a:p>
        </p:txBody>
      </p:sp>
      <p:pic>
        <p:nvPicPr>
          <p:cNvPr id="29719" name="Resim 39"/>
          <p:cNvPicPr>
            <a:picLocks noChangeAspect="1"/>
          </p:cNvPicPr>
          <p:nvPr/>
        </p:nvPicPr>
        <p:blipFill>
          <a:blip r:embed="rId5">
            <a:grayscl/>
            <a:biLevel thresh="50000"/>
          </a:blip>
          <a:srcRect/>
          <a:stretch>
            <a:fillRect/>
          </a:stretch>
        </p:blipFill>
        <p:spPr bwMode="auto">
          <a:xfrm>
            <a:off x="10145713" y="2195513"/>
            <a:ext cx="865187" cy="78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4916</TotalTime>
  <Words>1652</Words>
  <Application>Microsoft Office PowerPoint</Application>
  <PresentationFormat>Özel</PresentationFormat>
  <Paragraphs>266</Paragraphs>
  <Slides>35</Slides>
  <Notes>33</Notes>
  <HiddenSlides>0</HiddenSlides>
  <MMClips>0</MMClips>
  <ScaleCrop>false</ScaleCrop>
  <HeadingPairs>
    <vt:vector size="4" baseType="variant">
      <vt:variant>
        <vt:lpstr>Tema</vt:lpstr>
      </vt:variant>
      <vt:variant>
        <vt:i4>1</vt:i4>
      </vt:variant>
      <vt:variant>
        <vt:lpstr>Slayt Başlıkları</vt:lpstr>
      </vt:variant>
      <vt:variant>
        <vt:i4>35</vt:i4>
      </vt:variant>
    </vt:vector>
  </HeadingPairs>
  <TitlesOfParts>
    <vt:vector size="36"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Murat KARASU</dc:creator>
  <cp:lastModifiedBy>CENTER</cp:lastModifiedBy>
  <cp:revision>734</cp:revision>
  <cp:lastPrinted>2019-02-18T10:12:54Z</cp:lastPrinted>
  <dcterms:created xsi:type="dcterms:W3CDTF">2019-01-22T12:15:21Z</dcterms:created>
  <dcterms:modified xsi:type="dcterms:W3CDTF">2019-07-10T21:46:57Z</dcterms:modified>
</cp:coreProperties>
</file>